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56" r:id="rId2"/>
    <p:sldId id="310" r:id="rId3"/>
    <p:sldId id="311" r:id="rId4"/>
    <p:sldId id="297" r:id="rId5"/>
    <p:sldId id="307" r:id="rId6"/>
    <p:sldId id="289" r:id="rId7"/>
    <p:sldId id="296" r:id="rId8"/>
    <p:sldId id="298" r:id="rId9"/>
    <p:sldId id="308" r:id="rId10"/>
    <p:sldId id="299" r:id="rId11"/>
    <p:sldId id="286" r:id="rId12"/>
    <p:sldId id="293" r:id="rId13"/>
    <p:sldId id="294" r:id="rId14"/>
    <p:sldId id="295" r:id="rId15"/>
    <p:sldId id="300" r:id="rId16"/>
    <p:sldId id="301" r:id="rId17"/>
    <p:sldId id="302" r:id="rId18"/>
    <p:sldId id="303" r:id="rId19"/>
    <p:sldId id="304" r:id="rId20"/>
    <p:sldId id="305" r:id="rId21"/>
    <p:sldId id="306" r:id="rId22"/>
    <p:sldId id="288" r:id="rId23"/>
    <p:sldId id="291" r:id="rId24"/>
    <p:sldId id="290" r:id="rId25"/>
    <p:sldId id="277" r:id="rId26"/>
    <p:sldId id="278" r:id="rId27"/>
    <p:sldId id="280" r:id="rId28"/>
    <p:sldId id="292" r:id="rId29"/>
    <p:sldId id="266" r:id="rId30"/>
    <p:sldId id="257" r:id="rId31"/>
    <p:sldId id="258" r:id="rId32"/>
    <p:sldId id="259" r:id="rId33"/>
    <p:sldId id="260" r:id="rId34"/>
    <p:sldId id="261" r:id="rId35"/>
    <p:sldId id="262" r:id="rId36"/>
    <p:sldId id="263" r:id="rId37"/>
    <p:sldId id="264" r:id="rId38"/>
    <p:sldId id="265" r:id="rId39"/>
    <p:sldId id="267" r:id="rId40"/>
    <p:sldId id="268" r:id="rId41"/>
    <p:sldId id="269" r:id="rId42"/>
    <p:sldId id="270" r:id="rId43"/>
    <p:sldId id="271" r:id="rId44"/>
    <p:sldId id="272" r:id="rId45"/>
    <p:sldId id="281" r:id="rId46"/>
    <p:sldId id="282" r:id="rId47"/>
    <p:sldId id="283" r:id="rId48"/>
    <p:sldId id="285" r:id="rId49"/>
    <p:sldId id="273"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5" d="100"/>
          <a:sy n="65" d="100"/>
        </p:scale>
        <p:origin x="858"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159D73F-3928-4957-BE3D-D3A23C220505}" type="datetimeFigureOut">
              <a:rPr lang="en-US" smtClean="0"/>
              <a:t>12/9/2019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DCE1B9A-33CC-4A01-966C-60CBE259A51D}" type="slidenum">
              <a:rPr lang="en-US" smtClean="0"/>
              <a:t>‹#›</a:t>
            </a:fld>
            <a:endParaRPr lang="en-US"/>
          </a:p>
        </p:txBody>
      </p:sp>
    </p:spTree>
    <p:extLst>
      <p:ext uri="{BB962C8B-B14F-4D97-AF65-F5344CB8AC3E}">
        <p14:creationId xmlns:p14="http://schemas.microsoft.com/office/powerpoint/2010/main" val="31238392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CE87DC32-4F1C-4AEB-ACC5-AA22B1940859}" type="datetimeFigureOut">
              <a:rPr lang="en-US" smtClean="0"/>
              <a:t>12/9/2019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D6F640A1-4BDC-4AEF-B650-BCCA0651F9D4}" type="slidenum">
              <a:rPr lang="en-US" smtClean="0"/>
              <a:t>‹#›</a:t>
            </a:fld>
            <a:endParaRPr lang="en-US"/>
          </a:p>
        </p:txBody>
      </p:sp>
    </p:spTree>
    <p:extLst>
      <p:ext uri="{BB962C8B-B14F-4D97-AF65-F5344CB8AC3E}">
        <p14:creationId xmlns:p14="http://schemas.microsoft.com/office/powerpoint/2010/main" val="2941565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4E31C8-C5DA-4549-8973-EE56783340DE}" type="datetime1">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3690830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5F3EE5-1EAE-4B7C-96D9-16C9471F5DDD}" type="datetime1">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2431632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D731E0-4F72-457F-98EC-A54FD7C30BE5}" type="datetime1">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2793913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BC3751-D410-48C4-B9EC-10F28AF87DEC}" type="datetime1">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332200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8AE7E9E-2A64-4D1F-AC7B-F113B2DAD6CF}" type="datetime1">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3525119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317BCE-229C-4E78-B052-B3E9B815B5DE}" type="datetime1">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3530160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D1F197-4026-4760-A2EF-125DFC1A2E80}" type="datetime1">
              <a:rPr lang="en-US" smtClean="0"/>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353695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96339F-F595-40F0-B0EB-FE6F7388AE3F}" type="datetime1">
              <a:rPr lang="en-US" smtClean="0"/>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2206599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5B7D6-E44B-42D6-817F-B695F2B6DD66}" type="datetime1">
              <a:rPr lang="en-US" smtClean="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330129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C4399B-FEA2-46FE-B331-5C8241A0E175}" type="datetime1">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2278678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59C8AC-15B6-4A98-958A-0B9A973AE964}" type="datetime1">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A1E678-7574-44C6-9E59-24D6CCED4748}" type="slidenum">
              <a:rPr lang="en-US" smtClean="0"/>
              <a:t>‹#›</a:t>
            </a:fld>
            <a:endParaRPr lang="en-US"/>
          </a:p>
        </p:txBody>
      </p:sp>
    </p:spTree>
    <p:extLst>
      <p:ext uri="{BB962C8B-B14F-4D97-AF65-F5344CB8AC3E}">
        <p14:creationId xmlns:p14="http://schemas.microsoft.com/office/powerpoint/2010/main" val="35018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E1785-BD9F-4D6B-B69A-EB609D24D303}" type="datetime1">
              <a:rPr lang="en-US" smtClean="0"/>
              <a:t>12/9/2019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1E678-7574-44C6-9E59-24D6CCED4748}" type="slidenum">
              <a:rPr lang="en-US" smtClean="0"/>
              <a:t>‹#›</a:t>
            </a:fld>
            <a:endParaRPr lang="en-US"/>
          </a:p>
        </p:txBody>
      </p:sp>
    </p:spTree>
    <p:extLst>
      <p:ext uri="{BB962C8B-B14F-4D97-AF65-F5344CB8AC3E}">
        <p14:creationId xmlns:p14="http://schemas.microsoft.com/office/powerpoint/2010/main" val="1006737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clevertap.com/blog/correlation-vs-causa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DtOYBxi4AIE" TargetMode="External"/><Relationship Id="rId2" Type="http://schemas.openxmlformats.org/officeDocument/2006/relationships/hyperlink" Target="https://www.youtube.com/watch?v=ZkjP5RJLQF4"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attrek.com/regression/regression-example.aspx?Tutorial=AP"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tutorialspoint.com/r/r_linear_regression.htm" TargetMode="External"/><Relationship Id="rId7" Type="http://schemas.openxmlformats.org/officeDocument/2006/relationships/hyperlink" Target="https://www.datasciencecentral.com/profiles/blogs/data-science-simplified-part-4-simple-linear-regression-models-1" TargetMode="External"/><Relationship Id="rId2" Type="http://schemas.openxmlformats.org/officeDocument/2006/relationships/hyperlink" Target="http://stattrek.com/regression/regression-example.aspx?Tutorial=AP" TargetMode="External"/><Relationship Id="rId1" Type="http://schemas.openxmlformats.org/officeDocument/2006/relationships/slideLayout" Target="../slideLayouts/slideLayout2.xml"/><Relationship Id="rId6" Type="http://schemas.openxmlformats.org/officeDocument/2006/relationships/hyperlink" Target="https://www.dezyre.com/data-science-in-r-programming-tutorial/linear-regression-tutorial" TargetMode="External"/><Relationship Id="rId5" Type="http://schemas.openxmlformats.org/officeDocument/2006/relationships/hyperlink" Target="http://onlinestatbook.com/2/regression/intro.html" TargetMode="External"/><Relationship Id="rId4" Type="http://schemas.openxmlformats.org/officeDocument/2006/relationships/hyperlink" Target="https://www.statisticssolutions.com/what-is-linear-regress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cuelogic.com/blog/the-workflow-of-data-analytics"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1787" y="1263111"/>
            <a:ext cx="9144000" cy="921508"/>
          </a:xfrm>
        </p:spPr>
        <p:txBody>
          <a:bodyPr/>
          <a:lstStyle/>
          <a:p>
            <a:r>
              <a:rPr lang="en-US" b="1" dirty="0" smtClean="0">
                <a:solidFill>
                  <a:schemeClr val="accent1">
                    <a:lumMod val="75000"/>
                  </a:schemeClr>
                </a:solidFill>
              </a:rPr>
              <a:t>Regression Modelling</a:t>
            </a:r>
            <a:endParaRPr lang="en-US" b="1" dirty="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3413366" y="2266034"/>
            <a:ext cx="5735981" cy="376355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TextBox 4"/>
          <p:cNvSpPr txBox="1"/>
          <p:nvPr/>
        </p:nvSpPr>
        <p:spPr>
          <a:xfrm>
            <a:off x="4800361" y="580880"/>
            <a:ext cx="4346917" cy="707886"/>
          </a:xfrm>
          <a:prstGeom prst="rect">
            <a:avLst/>
          </a:prstGeom>
          <a:noFill/>
        </p:spPr>
        <p:txBody>
          <a:bodyPr wrap="square" rtlCol="0">
            <a:spAutoFit/>
          </a:bodyPr>
          <a:lstStyle/>
          <a:p>
            <a:r>
              <a:rPr lang="en-US" sz="4000" b="1" dirty="0" smtClean="0">
                <a:solidFill>
                  <a:schemeClr val="accent1">
                    <a:lumMod val="50000"/>
                  </a:schemeClr>
                </a:solidFill>
              </a:rPr>
              <a:t>WQD7001</a:t>
            </a:r>
            <a:endParaRPr lang="en-US" sz="4000" b="1" dirty="0">
              <a:solidFill>
                <a:schemeClr val="accent1">
                  <a:lumMod val="50000"/>
                </a:schemeClr>
              </a:solidFill>
            </a:endParaRPr>
          </a:p>
        </p:txBody>
      </p:sp>
    </p:spTree>
    <p:extLst>
      <p:ext uri="{BB962C8B-B14F-4D97-AF65-F5344CB8AC3E}">
        <p14:creationId xmlns:p14="http://schemas.microsoft.com/office/powerpoint/2010/main" val="58193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474" t="14413" r="4811" b="60547"/>
          <a:stretch/>
        </p:blipFill>
        <p:spPr>
          <a:xfrm>
            <a:off x="298294" y="108023"/>
            <a:ext cx="5884607" cy="943897"/>
          </a:xfrm>
          <a:prstGeom prst="rect">
            <a:avLst/>
          </a:prstGeom>
          <a:solidFill>
            <a:schemeClr val="accent2">
              <a:lumMod val="40000"/>
              <a:lumOff val="60000"/>
            </a:schemeClr>
          </a:solidFill>
        </p:spPr>
      </p:pic>
      <p:sp>
        <p:nvSpPr>
          <p:cNvPr id="5" name="Rectangle 4"/>
          <p:cNvSpPr/>
          <p:nvPr/>
        </p:nvSpPr>
        <p:spPr>
          <a:xfrm>
            <a:off x="908033" y="1696064"/>
            <a:ext cx="3403411" cy="646331"/>
          </a:xfrm>
          <a:prstGeom prst="rect">
            <a:avLst/>
          </a:prstGeom>
        </p:spPr>
        <p:txBody>
          <a:bodyPr wrap="square">
            <a:spAutoFit/>
          </a:bodyPr>
          <a:lstStyle/>
          <a:p>
            <a:pPr algn="r"/>
            <a:r>
              <a:rPr lang="en-US" b="1" dirty="0">
                <a:latin typeface="Arial" panose="020B0604020202020204" pitchFamily="34" charset="0"/>
                <a:cs typeface="Arial" panose="020B0604020202020204" pitchFamily="34" charset="0"/>
              </a:rPr>
              <a:t>British Mathematician and Professor of Statistics</a:t>
            </a:r>
          </a:p>
        </p:txBody>
      </p:sp>
      <p:pic>
        <p:nvPicPr>
          <p:cNvPr id="1026" name="Picture 2" descr="https://cdn-images-1.medium.com/max/1600/1*tYlrcOe7AhRo0v_Lrlpgpg.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1444" y="693994"/>
            <a:ext cx="1871457" cy="262939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36171" y="1203581"/>
            <a:ext cx="5533822" cy="1815882"/>
          </a:xfrm>
          <a:prstGeom prst="rect">
            <a:avLst/>
          </a:prstGeom>
          <a:solidFill>
            <a:schemeClr val="accent4">
              <a:lumMod val="40000"/>
              <a:lumOff val="60000"/>
            </a:schemeClr>
          </a:solidFill>
        </p:spPr>
        <p:txBody>
          <a:bodyPr wrap="square">
            <a:spAutoFit/>
          </a:bodyPr>
          <a:lstStyle/>
          <a:p>
            <a:pPr algn="just"/>
            <a:r>
              <a:rPr lang="en-US" sz="2800" dirty="0" smtClean="0">
                <a:latin typeface="Arial" panose="020B0604020202020204" pitchFamily="34" charset="0"/>
                <a:cs typeface="Arial" panose="020B0604020202020204" pitchFamily="34" charset="0"/>
              </a:rPr>
              <a:t>Any </a:t>
            </a:r>
            <a:r>
              <a:rPr lang="en-US" sz="2800" dirty="0">
                <a:latin typeface="Arial" panose="020B0604020202020204" pitchFamily="34" charset="0"/>
                <a:cs typeface="Arial" panose="020B0604020202020204" pitchFamily="34" charset="0"/>
              </a:rPr>
              <a:t>model, no matter how accurate is still some type of </a:t>
            </a:r>
            <a:r>
              <a:rPr lang="en-US" sz="2800" b="1" dirty="0">
                <a:latin typeface="Arial" panose="020B0604020202020204" pitchFamily="34" charset="0"/>
                <a:cs typeface="Arial" panose="020B0604020202020204" pitchFamily="34" charset="0"/>
              </a:rPr>
              <a:t>simplification</a:t>
            </a:r>
            <a:r>
              <a:rPr lang="en-US" sz="2800" dirty="0">
                <a:latin typeface="Arial" panose="020B0604020202020204" pitchFamily="34" charset="0"/>
                <a:cs typeface="Arial" panose="020B0604020202020204" pitchFamily="34" charset="0"/>
              </a:rPr>
              <a:t> or </a:t>
            </a:r>
            <a:r>
              <a:rPr lang="en-US" sz="2800" b="1" dirty="0">
                <a:latin typeface="Arial" panose="020B0604020202020204" pitchFamily="34" charset="0"/>
                <a:cs typeface="Arial" panose="020B0604020202020204" pitchFamily="34" charset="0"/>
              </a:rPr>
              <a:t>generalization</a:t>
            </a:r>
            <a:r>
              <a:rPr lang="en-US" sz="2800" dirty="0">
                <a:latin typeface="Arial" panose="020B0604020202020204" pitchFamily="34" charset="0"/>
                <a:cs typeface="Arial" panose="020B0604020202020204" pitchFamily="34" charset="0"/>
              </a:rPr>
              <a:t> of something.</a:t>
            </a:r>
          </a:p>
        </p:txBody>
      </p:sp>
      <p:sp>
        <p:nvSpPr>
          <p:cNvPr id="7" name="Rectangle 6"/>
          <p:cNvSpPr/>
          <p:nvPr/>
        </p:nvSpPr>
        <p:spPr>
          <a:xfrm>
            <a:off x="173803" y="3323391"/>
            <a:ext cx="12018197" cy="3046988"/>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Linear regression </a:t>
            </a:r>
            <a:r>
              <a:rPr lang="en-US" sz="2400" b="1" dirty="0">
                <a:latin typeface="Arial" panose="020B0604020202020204" pitchFamily="34" charset="0"/>
                <a:cs typeface="Arial" panose="020B0604020202020204" pitchFamily="34" charset="0"/>
              </a:rPr>
              <a:t>models</a:t>
            </a:r>
            <a:r>
              <a:rPr lang="en-US" sz="2400" dirty="0">
                <a:latin typeface="Arial" panose="020B0604020202020204" pitchFamily="34" charset="0"/>
                <a:cs typeface="Arial" panose="020B0604020202020204" pitchFamily="34" charset="0"/>
              </a:rPr>
              <a:t> are </a:t>
            </a:r>
            <a:r>
              <a:rPr lang="en-US" sz="2400" b="1" dirty="0">
                <a:latin typeface="Arial" panose="020B0604020202020204" pitchFamily="34" charset="0"/>
                <a:cs typeface="Arial" panose="020B0604020202020204" pitchFamily="34" charset="0"/>
              </a:rPr>
              <a:t>not perfect</a:t>
            </a:r>
            <a:r>
              <a:rPr lang="en-US" sz="2400" dirty="0">
                <a:latin typeface="Arial" panose="020B0604020202020204" pitchFamily="34" charset="0"/>
                <a:cs typeface="Arial" panose="020B0604020202020204" pitchFamily="34" charset="0"/>
              </a:rPr>
              <a:t>. </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It </a:t>
            </a:r>
            <a:r>
              <a:rPr lang="en-US" sz="2400" dirty="0">
                <a:latin typeface="Arial" panose="020B0604020202020204" pitchFamily="34" charset="0"/>
                <a:cs typeface="Arial" panose="020B0604020202020204" pitchFamily="34" charset="0"/>
              </a:rPr>
              <a:t>tries to </a:t>
            </a:r>
            <a:r>
              <a:rPr lang="en-US" sz="2400" i="1" dirty="0">
                <a:latin typeface="Arial" panose="020B0604020202020204" pitchFamily="34" charset="0"/>
                <a:cs typeface="Arial" panose="020B0604020202020204" pitchFamily="34" charset="0"/>
              </a:rPr>
              <a:t>approximate</a:t>
            </a:r>
            <a:r>
              <a:rPr lang="en-US" sz="2400" dirty="0">
                <a:latin typeface="Arial" panose="020B0604020202020204" pitchFamily="34" charset="0"/>
                <a:cs typeface="Arial" panose="020B0604020202020204" pitchFamily="34" charset="0"/>
              </a:rPr>
              <a:t> the </a:t>
            </a:r>
            <a:r>
              <a:rPr lang="en-US" sz="2400" i="1" dirty="0">
                <a:latin typeface="Arial" panose="020B0604020202020204" pitchFamily="34" charset="0"/>
                <a:cs typeface="Arial" panose="020B0604020202020204" pitchFamily="34" charset="0"/>
              </a:rPr>
              <a:t>relationship</a:t>
            </a:r>
            <a:r>
              <a:rPr lang="en-US" sz="2400" dirty="0">
                <a:latin typeface="Arial" panose="020B0604020202020204" pitchFamily="34" charset="0"/>
                <a:cs typeface="Arial" panose="020B0604020202020204" pitchFamily="34" charset="0"/>
              </a:rPr>
              <a:t> between dependent and independent variables in a straight line. </a:t>
            </a:r>
            <a:endParaRPr lang="en-US" sz="2400" dirty="0" smtClean="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Approximation</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leads to </a:t>
            </a:r>
            <a:r>
              <a:rPr lang="en-US" sz="2400" b="1" dirty="0">
                <a:latin typeface="Arial" panose="020B0604020202020204" pitchFamily="34" charset="0"/>
                <a:cs typeface="Arial" panose="020B0604020202020204" pitchFamily="34" charset="0"/>
              </a:rPr>
              <a:t>errors</a:t>
            </a:r>
            <a:r>
              <a:rPr lang="en-US" sz="2400" dirty="0">
                <a:latin typeface="Arial" panose="020B0604020202020204" pitchFamily="34" charset="0"/>
                <a:cs typeface="Arial" panose="020B0604020202020204" pitchFamily="34" charset="0"/>
              </a:rPr>
              <a:t>. </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Some </a:t>
            </a:r>
            <a:r>
              <a:rPr lang="en-US" sz="2400" dirty="0">
                <a:latin typeface="Arial" panose="020B0604020202020204" pitchFamily="34" charset="0"/>
                <a:cs typeface="Arial" panose="020B0604020202020204" pitchFamily="34" charset="0"/>
              </a:rPr>
              <a:t>errors </a:t>
            </a:r>
            <a:r>
              <a:rPr lang="en-US" sz="2400" b="1" dirty="0">
                <a:latin typeface="Arial" panose="020B0604020202020204" pitchFamily="34" charset="0"/>
                <a:cs typeface="Arial" panose="020B0604020202020204" pitchFamily="34" charset="0"/>
              </a:rPr>
              <a:t>can be reduced</a:t>
            </a:r>
            <a:r>
              <a:rPr lang="en-US" sz="2400" dirty="0">
                <a:latin typeface="Arial" panose="020B0604020202020204" pitchFamily="34" charset="0"/>
                <a:cs typeface="Arial" panose="020B0604020202020204" pitchFamily="34" charset="0"/>
              </a:rPr>
              <a:t>. </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Some </a:t>
            </a:r>
            <a:r>
              <a:rPr lang="en-US" sz="2400" dirty="0">
                <a:latin typeface="Arial" panose="020B0604020202020204" pitchFamily="34" charset="0"/>
                <a:cs typeface="Arial" panose="020B0604020202020204" pitchFamily="34" charset="0"/>
              </a:rPr>
              <a:t>errors are </a:t>
            </a:r>
            <a:r>
              <a:rPr lang="en-US" sz="2400" b="1" dirty="0">
                <a:latin typeface="Arial" panose="020B0604020202020204" pitchFamily="34" charset="0"/>
                <a:cs typeface="Arial" panose="020B0604020202020204" pitchFamily="34" charset="0"/>
              </a:rPr>
              <a:t>inherent</a:t>
            </a:r>
            <a:r>
              <a:rPr lang="en-US" sz="2400" dirty="0">
                <a:latin typeface="Arial" panose="020B0604020202020204" pitchFamily="34" charset="0"/>
                <a:cs typeface="Arial" panose="020B0604020202020204" pitchFamily="34" charset="0"/>
              </a:rPr>
              <a:t> in the nature of the problem. </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These </a:t>
            </a:r>
            <a:r>
              <a:rPr lang="en-US" sz="2400" dirty="0">
                <a:latin typeface="Arial" panose="020B0604020202020204" pitchFamily="34" charset="0"/>
                <a:cs typeface="Arial" panose="020B0604020202020204" pitchFamily="34" charset="0"/>
              </a:rPr>
              <a:t>errors cannot be eliminated. They are called as an </a:t>
            </a:r>
            <a:r>
              <a:rPr lang="en-US" sz="2400" b="1" dirty="0">
                <a:latin typeface="Arial" panose="020B0604020202020204" pitchFamily="34" charset="0"/>
                <a:cs typeface="Arial" panose="020B0604020202020204" pitchFamily="34" charset="0"/>
              </a:rPr>
              <a:t>irreducible error</a:t>
            </a:r>
            <a:r>
              <a:rPr lang="en-US" sz="2400" dirty="0">
                <a:latin typeface="Arial" panose="020B0604020202020204" pitchFamily="34" charset="0"/>
                <a:cs typeface="Arial" panose="020B0604020202020204" pitchFamily="34" charset="0"/>
              </a:rPr>
              <a:t>, the noise term in the true relationship that cannot fundamentally be reduced by any model.</a:t>
            </a:r>
          </a:p>
        </p:txBody>
      </p:sp>
      <p:sp>
        <p:nvSpPr>
          <p:cNvPr id="8" name="Slide Number Placeholder 7"/>
          <p:cNvSpPr>
            <a:spLocks noGrp="1"/>
          </p:cNvSpPr>
          <p:nvPr>
            <p:ph type="sldNum" sz="quarter" idx="12"/>
          </p:nvPr>
        </p:nvSpPr>
        <p:spPr/>
        <p:txBody>
          <a:bodyPr/>
          <a:lstStyle/>
          <a:p>
            <a:fld id="{ECA1E678-7574-44C6-9E59-24D6CCED4748}" type="slidenum">
              <a:rPr lang="en-US" smtClean="0"/>
              <a:t>10</a:t>
            </a:fld>
            <a:endParaRPr lang="en-US"/>
          </a:p>
        </p:txBody>
      </p:sp>
    </p:spTree>
    <p:extLst>
      <p:ext uri="{BB962C8B-B14F-4D97-AF65-F5344CB8AC3E}">
        <p14:creationId xmlns:p14="http://schemas.microsoft.com/office/powerpoint/2010/main" val="5227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1000"/>
                                        <p:tgtEl>
                                          <p:spTgt spid="7">
                                            <p:txEl>
                                              <p:pRg st="0" end="0"/>
                                            </p:txEl>
                                          </p:spTgt>
                                        </p:tgtEl>
                                      </p:cBhvr>
                                    </p:animEffect>
                                    <p:anim calcmode="lin" valueType="num">
                                      <p:cBhvr>
                                        <p:cTn id="2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fade">
                                      <p:cBhvr>
                                        <p:cTn id="30" dur="1000"/>
                                        <p:tgtEl>
                                          <p:spTgt spid="7">
                                            <p:txEl>
                                              <p:pRg st="1" end="1"/>
                                            </p:txEl>
                                          </p:spTgt>
                                        </p:tgtEl>
                                      </p:cBhvr>
                                    </p:animEffect>
                                    <p:anim calcmode="lin" valueType="num">
                                      <p:cBhvr>
                                        <p:cTn id="3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111" y="314878"/>
            <a:ext cx="10515600" cy="925602"/>
          </a:xfrm>
        </p:spPr>
        <p:txBody>
          <a:bodyPr/>
          <a:lstStyle/>
          <a:p>
            <a:pPr algn="ctr"/>
            <a:r>
              <a:rPr lang="en-US" b="1" dirty="0">
                <a:solidFill>
                  <a:srgbClr val="800040"/>
                </a:solidFill>
              </a:rPr>
              <a:t>What is Linear Regression?</a:t>
            </a:r>
          </a:p>
        </p:txBody>
      </p:sp>
      <p:sp>
        <p:nvSpPr>
          <p:cNvPr id="3" name="Content Placeholder 2"/>
          <p:cNvSpPr>
            <a:spLocks noGrp="1"/>
          </p:cNvSpPr>
          <p:nvPr>
            <p:ph idx="1"/>
          </p:nvPr>
        </p:nvSpPr>
        <p:spPr>
          <a:xfrm>
            <a:off x="500575" y="1507295"/>
            <a:ext cx="10848673" cy="4330797"/>
          </a:xfrm>
        </p:spPr>
        <p:txBody>
          <a:bodyPr>
            <a:normAutofit/>
          </a:bodyPr>
          <a:lstStyle/>
          <a:p>
            <a:r>
              <a:rPr lang="en-US" dirty="0" smtClean="0"/>
              <a:t>Most commonly </a:t>
            </a:r>
            <a:r>
              <a:rPr lang="en-US" dirty="0"/>
              <a:t>used method for </a:t>
            </a:r>
            <a:r>
              <a:rPr lang="en-US" b="1" dirty="0">
                <a:solidFill>
                  <a:srgbClr val="800000"/>
                </a:solidFill>
              </a:rPr>
              <a:t>predictive analytics</a:t>
            </a:r>
            <a:r>
              <a:rPr lang="en-US" dirty="0"/>
              <a:t>. </a:t>
            </a:r>
            <a:endParaRPr lang="en-US" dirty="0" smtClean="0"/>
          </a:p>
          <a:p>
            <a:pPr algn="just"/>
            <a:r>
              <a:rPr lang="en-US" dirty="0" smtClean="0"/>
              <a:t>Method </a:t>
            </a:r>
            <a:r>
              <a:rPr lang="en-US" dirty="0"/>
              <a:t>used to describe relationship between a </a:t>
            </a:r>
            <a:r>
              <a:rPr lang="en-US" b="1" dirty="0"/>
              <a:t>dependent variable </a:t>
            </a:r>
            <a:r>
              <a:rPr lang="en-US" dirty="0"/>
              <a:t>and one or </a:t>
            </a:r>
            <a:r>
              <a:rPr lang="en-US" b="1" dirty="0"/>
              <a:t>independent variable</a:t>
            </a:r>
            <a:r>
              <a:rPr lang="en-US" dirty="0"/>
              <a:t>. </a:t>
            </a:r>
            <a:endParaRPr lang="en-US" dirty="0" smtClean="0"/>
          </a:p>
          <a:p>
            <a:r>
              <a:rPr lang="en-US" dirty="0" smtClean="0"/>
              <a:t>The </a:t>
            </a:r>
            <a:r>
              <a:rPr lang="en-US" b="1" dirty="0"/>
              <a:t>main task </a:t>
            </a:r>
            <a:r>
              <a:rPr lang="en-US" dirty="0"/>
              <a:t>in the Linear Regression is the method of fitting a single line within a scatter plot. </a:t>
            </a:r>
            <a:endParaRPr lang="en-US" dirty="0" smtClean="0"/>
          </a:p>
          <a:p>
            <a:r>
              <a:rPr lang="en-US" dirty="0" smtClean="0"/>
              <a:t>The </a:t>
            </a:r>
            <a:r>
              <a:rPr lang="en-US" dirty="0"/>
              <a:t>Linear Regression consists of the following </a:t>
            </a:r>
            <a:r>
              <a:rPr lang="en-US" b="1" dirty="0"/>
              <a:t>three </a:t>
            </a:r>
            <a:r>
              <a:rPr lang="en-US" b="1" dirty="0" smtClean="0"/>
              <a:t>steps</a:t>
            </a:r>
            <a:r>
              <a:rPr lang="en-US" dirty="0" smtClean="0"/>
              <a:t>:</a:t>
            </a:r>
            <a:endParaRPr lang="en-US" dirty="0"/>
          </a:p>
          <a:p>
            <a:pPr lvl="1">
              <a:buFont typeface="Wingdings" panose="05000000000000000000" pitchFamily="2" charset="2"/>
              <a:buChar char="Ø"/>
            </a:pPr>
            <a:r>
              <a:rPr lang="en-US" sz="2800" dirty="0">
                <a:hlinkClick r:id="rId2" action="ppaction://hlinksldjump"/>
              </a:rPr>
              <a:t>Determining and analyzing the correlation and direction of the data</a:t>
            </a:r>
            <a:endParaRPr lang="en-US" sz="2800" dirty="0"/>
          </a:p>
          <a:p>
            <a:pPr lvl="1">
              <a:buFont typeface="Wingdings" panose="05000000000000000000" pitchFamily="2" charset="2"/>
              <a:buChar char="Ø"/>
            </a:pPr>
            <a:r>
              <a:rPr lang="en-US" sz="2800" dirty="0">
                <a:hlinkClick r:id="rId3" action="ppaction://hlinksldjump"/>
              </a:rPr>
              <a:t>Deploying the estimation of the model</a:t>
            </a:r>
            <a:endParaRPr lang="en-US" sz="2800" dirty="0"/>
          </a:p>
          <a:p>
            <a:pPr lvl="1">
              <a:buFont typeface="Wingdings" panose="05000000000000000000" pitchFamily="2" charset="2"/>
              <a:buChar char="Ø"/>
            </a:pPr>
            <a:r>
              <a:rPr lang="en-US" sz="2800" dirty="0">
                <a:hlinkClick r:id="rId4" action="ppaction://hlinksldjump"/>
              </a:rPr>
              <a:t>Ensuring the usefulness and validity of the </a:t>
            </a:r>
            <a:r>
              <a:rPr lang="en-US" sz="2800" dirty="0" smtClean="0">
                <a:hlinkClick r:id="rId4" action="ppaction://hlinksldjump"/>
              </a:rPr>
              <a:t>model</a:t>
            </a:r>
            <a:endParaRPr lang="en-US" sz="2800" dirty="0"/>
          </a:p>
        </p:txBody>
      </p:sp>
      <p:sp>
        <p:nvSpPr>
          <p:cNvPr id="4" name="Slide Number Placeholder 3"/>
          <p:cNvSpPr>
            <a:spLocks noGrp="1"/>
          </p:cNvSpPr>
          <p:nvPr>
            <p:ph type="sldNum" sz="quarter" idx="12"/>
          </p:nvPr>
        </p:nvSpPr>
        <p:spPr/>
        <p:txBody>
          <a:bodyPr/>
          <a:lstStyle/>
          <a:p>
            <a:fld id="{ECA1E678-7574-44C6-9E59-24D6CCED4748}" type="slidenum">
              <a:rPr lang="en-US" smtClean="0"/>
              <a:t>11</a:t>
            </a:fld>
            <a:endParaRPr lang="en-US"/>
          </a:p>
        </p:txBody>
      </p:sp>
    </p:spTree>
    <p:extLst>
      <p:ext uri="{BB962C8B-B14F-4D97-AF65-F5344CB8AC3E}">
        <p14:creationId xmlns:p14="http://schemas.microsoft.com/office/powerpoint/2010/main" val="119273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arn(inVertical)">
                                      <p:cBhvr>
                                        <p:cTn id="25" dur="500"/>
                                        <p:tgtEl>
                                          <p:spTgt spid="3">
                                            <p:txEl>
                                              <p:pRg st="3" end="3"/>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arn(inVertical)">
                                      <p:cBhvr>
                                        <p:cTn id="28" dur="500"/>
                                        <p:tgtEl>
                                          <p:spTgt spid="3">
                                            <p:txEl>
                                              <p:pRg st="4" end="4"/>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arn(inVertical)">
                                      <p:cBhvr>
                                        <p:cTn id="31" dur="500"/>
                                        <p:tgtEl>
                                          <p:spTgt spid="3">
                                            <p:txEl>
                                              <p:pRg st="5" end="5"/>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barn(inVertical)">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fontScale="90000"/>
          </a:bodyPr>
          <a:lstStyle/>
          <a:p>
            <a:r>
              <a:rPr lang="en-US" b="1" dirty="0" smtClean="0">
                <a:solidFill>
                  <a:srgbClr val="800040"/>
                </a:solidFill>
              </a:rPr>
              <a:t>1. Determining </a:t>
            </a:r>
            <a:r>
              <a:rPr lang="en-US" b="1" dirty="0">
                <a:solidFill>
                  <a:srgbClr val="800040"/>
                </a:solidFill>
              </a:rPr>
              <a:t>and analyzing the correlation and </a:t>
            </a:r>
            <a:r>
              <a:rPr lang="en-US" b="1" dirty="0" smtClean="0">
                <a:solidFill>
                  <a:srgbClr val="800040"/>
                </a:solidFill>
              </a:rPr>
              <a:t>  direction </a:t>
            </a:r>
            <a:r>
              <a:rPr lang="en-US" b="1" dirty="0">
                <a:solidFill>
                  <a:srgbClr val="800040"/>
                </a:solidFill>
              </a:rPr>
              <a:t>of the data</a:t>
            </a:r>
            <a:br>
              <a:rPr lang="en-US" b="1" dirty="0">
                <a:solidFill>
                  <a:srgbClr val="800040"/>
                </a:solidFill>
              </a:rPr>
            </a:br>
            <a:endParaRPr lang="en-US" b="1" dirty="0">
              <a:solidFill>
                <a:srgbClr val="800040"/>
              </a:solidFill>
            </a:endParaRPr>
          </a:p>
        </p:txBody>
      </p:sp>
      <p:sp>
        <p:nvSpPr>
          <p:cNvPr id="3" name="Content Placeholder 2"/>
          <p:cNvSpPr>
            <a:spLocks noGrp="1"/>
          </p:cNvSpPr>
          <p:nvPr>
            <p:ph idx="1"/>
          </p:nvPr>
        </p:nvSpPr>
        <p:spPr>
          <a:xfrm>
            <a:off x="838200" y="1825625"/>
            <a:ext cx="10515600" cy="3801452"/>
          </a:xfrm>
        </p:spPr>
        <p:txBody>
          <a:bodyPr/>
          <a:lstStyle/>
          <a:p>
            <a:r>
              <a:rPr lang="en-US" dirty="0"/>
              <a:t>Firstly, a </a:t>
            </a:r>
            <a:r>
              <a:rPr lang="en-US" b="1" dirty="0"/>
              <a:t>scatter plot </a:t>
            </a:r>
            <a:r>
              <a:rPr lang="en-US" dirty="0"/>
              <a:t>should be used to analyze the data and check for directionality and correlation of data.  </a:t>
            </a:r>
            <a:endParaRPr lang="en-US" dirty="0" smtClean="0"/>
          </a:p>
          <a:p>
            <a:r>
              <a:rPr lang="en-US" dirty="0" smtClean="0"/>
              <a:t>Look </a:t>
            </a:r>
            <a:r>
              <a:rPr lang="en-US" dirty="0"/>
              <a:t>for </a:t>
            </a:r>
            <a:r>
              <a:rPr lang="en-US" dirty="0" smtClean="0"/>
              <a:t>(</a:t>
            </a:r>
            <a:r>
              <a:rPr lang="en-US" dirty="0" err="1" smtClean="0"/>
              <a:t>i</a:t>
            </a:r>
            <a:r>
              <a:rPr lang="en-US" dirty="0"/>
              <a:t>) </a:t>
            </a:r>
            <a:r>
              <a:rPr lang="en-US" b="1" dirty="0"/>
              <a:t>linear </a:t>
            </a:r>
            <a:r>
              <a:rPr lang="en-US" dirty="0"/>
              <a:t>or </a:t>
            </a:r>
            <a:r>
              <a:rPr lang="en-US" b="1" dirty="0"/>
              <a:t>non-linear pattern</a:t>
            </a:r>
            <a:r>
              <a:rPr lang="en-US" dirty="0"/>
              <a:t> of the data and </a:t>
            </a:r>
            <a:r>
              <a:rPr lang="en-US" dirty="0" smtClean="0"/>
              <a:t>(ii</a:t>
            </a:r>
            <a:r>
              <a:rPr lang="en-US" dirty="0"/>
              <a:t>) </a:t>
            </a:r>
            <a:r>
              <a:rPr lang="en-US" b="1" dirty="0"/>
              <a:t>deviations</a:t>
            </a:r>
            <a:r>
              <a:rPr lang="en-US" dirty="0"/>
              <a:t> from the pattern (outliers). </a:t>
            </a:r>
            <a:endParaRPr lang="en-US" dirty="0" smtClean="0"/>
          </a:p>
          <a:p>
            <a:r>
              <a:rPr lang="en-US" dirty="0" smtClean="0"/>
              <a:t>If </a:t>
            </a:r>
            <a:r>
              <a:rPr lang="en-US" dirty="0"/>
              <a:t>the pattern is </a:t>
            </a:r>
            <a:r>
              <a:rPr lang="en-US" b="1" dirty="0"/>
              <a:t>non-linear</a:t>
            </a:r>
            <a:r>
              <a:rPr lang="en-US" dirty="0"/>
              <a:t>, consider a transformation.  </a:t>
            </a:r>
            <a:endParaRPr lang="en-US" dirty="0" smtClean="0"/>
          </a:p>
          <a:p>
            <a:r>
              <a:rPr lang="en-US" dirty="0" smtClean="0"/>
              <a:t>If </a:t>
            </a:r>
            <a:r>
              <a:rPr lang="en-US" dirty="0"/>
              <a:t>there are </a:t>
            </a:r>
            <a:r>
              <a:rPr lang="en-US" b="1" dirty="0"/>
              <a:t>outliers</a:t>
            </a:r>
            <a:r>
              <a:rPr lang="en-US" dirty="0"/>
              <a:t>, you may consider removing them only IF there is a non-statistical reason to do so. </a:t>
            </a:r>
            <a:endParaRPr lang="en-US" dirty="0" smtClean="0"/>
          </a:p>
          <a:p>
            <a:r>
              <a:rPr lang="en-US" dirty="0" smtClean="0"/>
              <a:t>This </a:t>
            </a:r>
            <a:r>
              <a:rPr lang="en-US" dirty="0"/>
              <a:t>step enables the data scientist to formulate the model.</a:t>
            </a:r>
          </a:p>
        </p:txBody>
      </p:sp>
      <p:pic>
        <p:nvPicPr>
          <p:cNvPr id="4" name="Picture 3">
            <a:hlinkClick r:id="rId2" action="ppaction://hlinksldjump"/>
          </p:cNvPr>
          <p:cNvPicPr>
            <a:picLocks noChangeAspect="1"/>
          </p:cNvPicPr>
          <p:nvPr/>
        </p:nvPicPr>
        <p:blipFill>
          <a:blip r:embed="rId3"/>
          <a:stretch>
            <a:fillRect/>
          </a:stretch>
        </p:blipFill>
        <p:spPr>
          <a:xfrm>
            <a:off x="10159146" y="5571978"/>
            <a:ext cx="771451" cy="771451"/>
          </a:xfrm>
          <a:prstGeom prst="rect">
            <a:avLst/>
          </a:prstGeom>
        </p:spPr>
      </p:pic>
      <p:sp>
        <p:nvSpPr>
          <p:cNvPr id="5" name="Slide Number Placeholder 4"/>
          <p:cNvSpPr>
            <a:spLocks noGrp="1"/>
          </p:cNvSpPr>
          <p:nvPr>
            <p:ph type="sldNum" sz="quarter" idx="12"/>
          </p:nvPr>
        </p:nvSpPr>
        <p:spPr/>
        <p:txBody>
          <a:bodyPr/>
          <a:lstStyle/>
          <a:p>
            <a:fld id="{ECA1E678-7574-44C6-9E59-24D6CCED4748}" type="slidenum">
              <a:rPr lang="en-US" smtClean="0"/>
              <a:t>12</a:t>
            </a:fld>
            <a:endParaRPr lang="en-US"/>
          </a:p>
        </p:txBody>
      </p:sp>
    </p:spTree>
    <p:extLst>
      <p:ext uri="{BB962C8B-B14F-4D97-AF65-F5344CB8AC3E}">
        <p14:creationId xmlns:p14="http://schemas.microsoft.com/office/powerpoint/2010/main" val="38212480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800040"/>
                </a:solidFill>
              </a:rPr>
              <a:t>2. Deploying </a:t>
            </a:r>
            <a:r>
              <a:rPr lang="en-US" b="1" dirty="0">
                <a:solidFill>
                  <a:srgbClr val="800040"/>
                </a:solidFill>
              </a:rPr>
              <a:t>the estimation of the model</a:t>
            </a:r>
            <a:br>
              <a:rPr lang="en-US" b="1" dirty="0">
                <a:solidFill>
                  <a:srgbClr val="800040"/>
                </a:solidFill>
              </a:rPr>
            </a:br>
            <a:endParaRPr lang="en-US" b="1" dirty="0">
              <a:solidFill>
                <a:srgbClr val="800040"/>
              </a:solidFill>
            </a:endParaRPr>
          </a:p>
        </p:txBody>
      </p:sp>
      <p:sp>
        <p:nvSpPr>
          <p:cNvPr id="3" name="Content Placeholder 2"/>
          <p:cNvSpPr>
            <a:spLocks noGrp="1"/>
          </p:cNvSpPr>
          <p:nvPr>
            <p:ph idx="1"/>
          </p:nvPr>
        </p:nvSpPr>
        <p:spPr/>
        <p:txBody>
          <a:bodyPr/>
          <a:lstStyle/>
          <a:p>
            <a:r>
              <a:rPr lang="en-US" dirty="0"/>
              <a:t>The second step of regression analysis is to </a:t>
            </a:r>
            <a:r>
              <a:rPr lang="en-US" b="1" dirty="0"/>
              <a:t>fit the regression line</a:t>
            </a:r>
            <a:r>
              <a:rPr lang="en-US" dirty="0"/>
              <a:t>. </a:t>
            </a:r>
            <a:endParaRPr lang="en-US" dirty="0" smtClean="0"/>
          </a:p>
          <a:p>
            <a:r>
              <a:rPr lang="en-US" dirty="0" smtClean="0"/>
              <a:t>Fit </a:t>
            </a:r>
            <a:r>
              <a:rPr lang="en-US" dirty="0"/>
              <a:t>the </a:t>
            </a:r>
            <a:r>
              <a:rPr lang="en-US" b="1" dirty="0"/>
              <a:t>least-squares regression </a:t>
            </a:r>
            <a:r>
              <a:rPr lang="en-US" dirty="0"/>
              <a:t>line to the data and check the assumptions of the model by looking at the Residual Plot (for constant standard deviation assumption) and normal probability plot (for normality assumption). </a:t>
            </a:r>
            <a:endParaRPr lang="en-US" dirty="0" smtClean="0"/>
          </a:p>
          <a:p>
            <a:r>
              <a:rPr lang="en-US" dirty="0" smtClean="0"/>
              <a:t>Once </a:t>
            </a:r>
            <a:r>
              <a:rPr lang="en-US" dirty="0"/>
              <a:t>a “</a:t>
            </a:r>
            <a:r>
              <a:rPr lang="en-US" b="1" dirty="0"/>
              <a:t>good-fitting</a:t>
            </a:r>
            <a:r>
              <a:rPr lang="en-US" dirty="0"/>
              <a:t>” model is determined, write the equation of the least-squares regression line.  Include the standard errors of the estimates, the estimate of   , and R-squared</a:t>
            </a:r>
          </a:p>
        </p:txBody>
      </p:sp>
      <p:pic>
        <p:nvPicPr>
          <p:cNvPr id="4" name="Picture 3"/>
          <p:cNvPicPr>
            <a:picLocks noChangeAspect="1"/>
          </p:cNvPicPr>
          <p:nvPr/>
        </p:nvPicPr>
        <p:blipFill>
          <a:blip r:embed="rId2"/>
          <a:stretch>
            <a:fillRect/>
          </a:stretch>
        </p:blipFill>
        <p:spPr>
          <a:xfrm>
            <a:off x="4922513" y="4874409"/>
            <a:ext cx="324736" cy="298757"/>
          </a:xfrm>
          <a:prstGeom prst="rect">
            <a:avLst/>
          </a:prstGeom>
        </p:spPr>
      </p:pic>
      <p:pic>
        <p:nvPicPr>
          <p:cNvPr id="5" name="Picture 4">
            <a:hlinkClick r:id="rId3" action="ppaction://hlinksldjump"/>
          </p:cNvPr>
          <p:cNvPicPr>
            <a:picLocks noChangeAspect="1"/>
          </p:cNvPicPr>
          <p:nvPr/>
        </p:nvPicPr>
        <p:blipFill>
          <a:blip r:embed="rId4"/>
          <a:stretch>
            <a:fillRect/>
          </a:stretch>
        </p:blipFill>
        <p:spPr>
          <a:xfrm>
            <a:off x="10241715" y="5402704"/>
            <a:ext cx="768163" cy="774259"/>
          </a:xfrm>
          <a:prstGeom prst="rect">
            <a:avLst/>
          </a:prstGeom>
        </p:spPr>
      </p:pic>
      <p:sp>
        <p:nvSpPr>
          <p:cNvPr id="6" name="Slide Number Placeholder 5"/>
          <p:cNvSpPr>
            <a:spLocks noGrp="1"/>
          </p:cNvSpPr>
          <p:nvPr>
            <p:ph type="sldNum" sz="quarter" idx="12"/>
          </p:nvPr>
        </p:nvSpPr>
        <p:spPr/>
        <p:txBody>
          <a:bodyPr/>
          <a:lstStyle/>
          <a:p>
            <a:fld id="{ECA1E678-7574-44C6-9E59-24D6CCED4748}" type="slidenum">
              <a:rPr lang="en-US" smtClean="0"/>
              <a:t>13</a:t>
            </a:fld>
            <a:endParaRPr lang="en-US"/>
          </a:p>
        </p:txBody>
      </p:sp>
    </p:spTree>
    <p:extLst>
      <p:ext uri="{BB962C8B-B14F-4D97-AF65-F5344CB8AC3E}">
        <p14:creationId xmlns:p14="http://schemas.microsoft.com/office/powerpoint/2010/main" val="34330914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normAutofit fontScale="90000"/>
          </a:bodyPr>
          <a:lstStyle/>
          <a:p>
            <a:r>
              <a:rPr lang="en-US" b="1" dirty="0" smtClean="0">
                <a:solidFill>
                  <a:srgbClr val="800040"/>
                </a:solidFill>
              </a:rPr>
              <a:t>3. </a:t>
            </a:r>
            <a:r>
              <a:rPr lang="en-US" b="1" dirty="0">
                <a:solidFill>
                  <a:srgbClr val="800040"/>
                </a:solidFill>
              </a:rPr>
              <a:t>Ensuring the usefulness and validity of the model</a:t>
            </a:r>
            <a:br>
              <a:rPr lang="en-US" b="1" dirty="0">
                <a:solidFill>
                  <a:srgbClr val="800040"/>
                </a:solidFill>
              </a:rPr>
            </a:br>
            <a:endParaRPr lang="en-US" b="1" dirty="0">
              <a:solidFill>
                <a:srgbClr val="800040"/>
              </a:solidFill>
            </a:endParaRPr>
          </a:p>
        </p:txBody>
      </p:sp>
      <p:sp>
        <p:nvSpPr>
          <p:cNvPr id="3" name="Content Placeholder 2"/>
          <p:cNvSpPr>
            <a:spLocks noGrp="1"/>
          </p:cNvSpPr>
          <p:nvPr>
            <p:ph idx="1"/>
          </p:nvPr>
        </p:nvSpPr>
        <p:spPr/>
        <p:txBody>
          <a:bodyPr/>
          <a:lstStyle/>
          <a:p>
            <a:pPr algn="just"/>
            <a:r>
              <a:rPr lang="en-US" dirty="0"/>
              <a:t>The last step for the linear regression analysis is the test of significance, which is evaluating the validity and usefulness of the model. </a:t>
            </a:r>
            <a:endParaRPr lang="en-US" dirty="0" smtClean="0"/>
          </a:p>
          <a:p>
            <a:pPr algn="just"/>
            <a:r>
              <a:rPr lang="en-US" dirty="0" smtClean="0"/>
              <a:t>Determine </a:t>
            </a:r>
            <a:r>
              <a:rPr lang="en-US" dirty="0"/>
              <a:t>if the explanatory variable is a significant predictor of the response variable by performing a t-test or F-test.  </a:t>
            </a:r>
            <a:endParaRPr lang="en-US" dirty="0" smtClean="0"/>
          </a:p>
          <a:p>
            <a:pPr algn="just"/>
            <a:r>
              <a:rPr lang="en-US" dirty="0" smtClean="0"/>
              <a:t>Include </a:t>
            </a:r>
            <a:r>
              <a:rPr lang="en-US" dirty="0"/>
              <a:t>a confidence interval for the estimate of the regression coefficient (slope).</a:t>
            </a:r>
          </a:p>
        </p:txBody>
      </p:sp>
      <p:pic>
        <p:nvPicPr>
          <p:cNvPr id="4" name="Picture 3">
            <a:hlinkClick r:id="rId2" action="ppaction://hlinksldjump"/>
          </p:cNvPr>
          <p:cNvPicPr>
            <a:picLocks noChangeAspect="1"/>
          </p:cNvPicPr>
          <p:nvPr/>
        </p:nvPicPr>
        <p:blipFill>
          <a:blip r:embed="rId3"/>
          <a:stretch>
            <a:fillRect/>
          </a:stretch>
        </p:blipFill>
        <p:spPr>
          <a:xfrm>
            <a:off x="10585637" y="5292701"/>
            <a:ext cx="768163" cy="774259"/>
          </a:xfrm>
          <a:prstGeom prst="rect">
            <a:avLst/>
          </a:prstGeom>
        </p:spPr>
      </p:pic>
      <p:sp>
        <p:nvSpPr>
          <p:cNvPr id="5" name="Slide Number Placeholder 4"/>
          <p:cNvSpPr>
            <a:spLocks noGrp="1"/>
          </p:cNvSpPr>
          <p:nvPr>
            <p:ph type="sldNum" sz="quarter" idx="12"/>
          </p:nvPr>
        </p:nvSpPr>
        <p:spPr/>
        <p:txBody>
          <a:bodyPr/>
          <a:lstStyle/>
          <a:p>
            <a:fld id="{ECA1E678-7574-44C6-9E59-24D6CCED4748}" type="slidenum">
              <a:rPr lang="en-US" smtClean="0"/>
              <a:t>14</a:t>
            </a:fld>
            <a:endParaRPr lang="en-US"/>
          </a:p>
        </p:txBody>
      </p:sp>
    </p:spTree>
    <p:extLst>
      <p:ext uri="{BB962C8B-B14F-4D97-AF65-F5344CB8AC3E}">
        <p14:creationId xmlns:p14="http://schemas.microsoft.com/office/powerpoint/2010/main" val="3561148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02893"/>
            <a:ext cx="11049000" cy="814746"/>
          </a:xfrm>
        </p:spPr>
        <p:txBody>
          <a:bodyPr/>
          <a:lstStyle/>
          <a:p>
            <a:pPr algn="ctr"/>
            <a:r>
              <a:rPr lang="en-US" b="1" u="sng" dirty="0" smtClean="0">
                <a:solidFill>
                  <a:srgbClr val="800040"/>
                </a:solidFill>
              </a:rPr>
              <a:t>Example</a:t>
            </a:r>
            <a:r>
              <a:rPr lang="en-US" b="1" dirty="0" smtClean="0">
                <a:solidFill>
                  <a:srgbClr val="800040"/>
                </a:solidFill>
              </a:rPr>
              <a:t>: Workings </a:t>
            </a:r>
            <a:r>
              <a:rPr lang="en-US" b="1" dirty="0">
                <a:solidFill>
                  <a:srgbClr val="800040"/>
                </a:solidFill>
              </a:rPr>
              <a:t>of a Linear regression </a:t>
            </a:r>
            <a:r>
              <a:rPr lang="en-US" b="1" dirty="0" smtClean="0">
                <a:solidFill>
                  <a:srgbClr val="800040"/>
                </a:solidFill>
              </a:rPr>
              <a:t>Model</a:t>
            </a:r>
            <a:endParaRPr lang="en-US" b="1" dirty="0">
              <a:solidFill>
                <a:srgbClr val="800040"/>
              </a:solidFill>
            </a:endParaRPr>
          </a:p>
        </p:txBody>
      </p:sp>
      <p:sp>
        <p:nvSpPr>
          <p:cNvPr id="3" name="Content Placeholder 2"/>
          <p:cNvSpPr>
            <a:spLocks noGrp="1"/>
          </p:cNvSpPr>
          <p:nvPr>
            <p:ph idx="1"/>
          </p:nvPr>
        </p:nvSpPr>
        <p:spPr>
          <a:xfrm>
            <a:off x="571499" y="1324178"/>
            <a:ext cx="11182965" cy="5297847"/>
          </a:xfrm>
        </p:spPr>
        <p:txBody>
          <a:bodyPr>
            <a:normAutofit lnSpcReduction="10000"/>
          </a:bodyPr>
          <a:lstStyle/>
          <a:p>
            <a:pPr marL="0" indent="0" algn="just">
              <a:buNone/>
            </a:pPr>
            <a:r>
              <a:rPr lang="en-US" dirty="0"/>
              <a:t>Fernando is a Data Scientist. He wants to buy a car. He wants to estimate or predict the car price that he will have to pay. He has a friend at a car dealership company. He asks for prices for various other cars along with a few characteristics of the car. His friend provides him with some information</a:t>
            </a:r>
            <a:r>
              <a:rPr lang="en-US" dirty="0" smtClean="0"/>
              <a:t>.</a:t>
            </a:r>
          </a:p>
          <a:p>
            <a:pPr marL="0" indent="0" algn="just">
              <a:buNone/>
            </a:pPr>
            <a:endParaRPr lang="en-US" dirty="0" smtClean="0"/>
          </a:p>
          <a:p>
            <a:pPr marL="0" indent="0" algn="just">
              <a:buNone/>
            </a:pPr>
            <a:r>
              <a:rPr lang="en-US" dirty="0" smtClean="0"/>
              <a:t>The </a:t>
            </a:r>
            <a:r>
              <a:rPr lang="en-US" dirty="0"/>
              <a:t>following are the data provided to him:</a:t>
            </a:r>
          </a:p>
          <a:p>
            <a:pPr algn="just">
              <a:buFont typeface="Wingdings" panose="05000000000000000000" pitchFamily="2" charset="2"/>
              <a:buChar char="Ø"/>
            </a:pPr>
            <a:r>
              <a:rPr lang="en-US" dirty="0" smtClean="0"/>
              <a:t> </a:t>
            </a:r>
            <a:r>
              <a:rPr lang="en-US" i="1" dirty="0" smtClean="0"/>
              <a:t>make</a:t>
            </a:r>
            <a:r>
              <a:rPr lang="en-US" dirty="0"/>
              <a:t>: make of the car.</a:t>
            </a:r>
          </a:p>
          <a:p>
            <a:pPr algn="just">
              <a:buFont typeface="Wingdings" panose="05000000000000000000" pitchFamily="2" charset="2"/>
              <a:buChar char="Ø"/>
            </a:pPr>
            <a:r>
              <a:rPr lang="en-US" dirty="0" smtClean="0"/>
              <a:t> </a:t>
            </a:r>
            <a:r>
              <a:rPr lang="en-US" i="1" dirty="0" err="1" smtClean="0"/>
              <a:t>fuelType</a:t>
            </a:r>
            <a:r>
              <a:rPr lang="en-US" dirty="0"/>
              <a:t>: type of fuel used by the car.</a:t>
            </a:r>
          </a:p>
          <a:p>
            <a:pPr algn="just">
              <a:buFont typeface="Wingdings" panose="05000000000000000000" pitchFamily="2" charset="2"/>
              <a:buChar char="Ø"/>
            </a:pPr>
            <a:r>
              <a:rPr lang="en-US" dirty="0" smtClean="0"/>
              <a:t> </a:t>
            </a:r>
            <a:r>
              <a:rPr lang="en-US" i="1" dirty="0" err="1" smtClean="0"/>
              <a:t>nDoor</a:t>
            </a:r>
            <a:r>
              <a:rPr lang="en-US" dirty="0"/>
              <a:t>: number of doors.</a:t>
            </a:r>
          </a:p>
          <a:p>
            <a:pPr algn="just">
              <a:buFont typeface="Wingdings" panose="05000000000000000000" pitchFamily="2" charset="2"/>
              <a:buChar char="Ø"/>
            </a:pPr>
            <a:r>
              <a:rPr lang="en-US" dirty="0" smtClean="0"/>
              <a:t> </a:t>
            </a:r>
            <a:r>
              <a:rPr lang="en-US" i="1" dirty="0" err="1" smtClean="0"/>
              <a:t>engineSize</a:t>
            </a:r>
            <a:r>
              <a:rPr lang="en-US" dirty="0"/>
              <a:t>: size of the engine of the car.</a:t>
            </a:r>
          </a:p>
          <a:p>
            <a:pPr algn="just">
              <a:buFont typeface="Wingdings" panose="05000000000000000000" pitchFamily="2" charset="2"/>
              <a:buChar char="Ø"/>
            </a:pPr>
            <a:r>
              <a:rPr lang="en-US" i="1" dirty="0" smtClean="0"/>
              <a:t> price</a:t>
            </a:r>
            <a:r>
              <a:rPr lang="en-US" dirty="0"/>
              <a:t>: the price of the car.</a:t>
            </a:r>
          </a:p>
        </p:txBody>
      </p:sp>
      <p:sp>
        <p:nvSpPr>
          <p:cNvPr id="4" name="Slide Number Placeholder 3"/>
          <p:cNvSpPr>
            <a:spLocks noGrp="1"/>
          </p:cNvSpPr>
          <p:nvPr>
            <p:ph type="sldNum" sz="quarter" idx="12"/>
          </p:nvPr>
        </p:nvSpPr>
        <p:spPr/>
        <p:txBody>
          <a:bodyPr/>
          <a:lstStyle/>
          <a:p>
            <a:fld id="{ECA1E678-7574-44C6-9E59-24D6CCED4748}" type="slidenum">
              <a:rPr lang="en-US" smtClean="0"/>
              <a:t>15</a:t>
            </a:fld>
            <a:endParaRPr lang="en-US"/>
          </a:p>
        </p:txBody>
      </p:sp>
    </p:spTree>
    <p:extLst>
      <p:ext uri="{BB962C8B-B14F-4D97-AF65-F5344CB8AC3E}">
        <p14:creationId xmlns:p14="http://schemas.microsoft.com/office/powerpoint/2010/main" val="1129598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458" y="217641"/>
            <a:ext cx="10970342" cy="696759"/>
          </a:xfrm>
        </p:spPr>
        <p:txBody>
          <a:bodyPr/>
          <a:lstStyle/>
          <a:p>
            <a:r>
              <a:rPr lang="en-US" b="1" u="sng" dirty="0">
                <a:solidFill>
                  <a:srgbClr val="800040"/>
                </a:solidFill>
              </a:rPr>
              <a:t>Example</a:t>
            </a:r>
            <a:r>
              <a:rPr lang="en-US" b="1" dirty="0">
                <a:solidFill>
                  <a:srgbClr val="800040"/>
                </a:solidFill>
              </a:rPr>
              <a:t>: Workings of a Linear regression Model</a:t>
            </a:r>
            <a:endParaRPr lang="en-US" dirty="0"/>
          </a:p>
        </p:txBody>
      </p:sp>
      <p:sp>
        <p:nvSpPr>
          <p:cNvPr id="3" name="Content Placeholder 2"/>
          <p:cNvSpPr>
            <a:spLocks noGrp="1"/>
          </p:cNvSpPr>
          <p:nvPr>
            <p:ph idx="1"/>
          </p:nvPr>
        </p:nvSpPr>
        <p:spPr>
          <a:xfrm>
            <a:off x="206477" y="1102954"/>
            <a:ext cx="11665974" cy="2171188"/>
          </a:xfrm>
        </p:spPr>
        <p:txBody>
          <a:bodyPr>
            <a:normAutofit/>
          </a:bodyPr>
          <a:lstStyle/>
          <a:p>
            <a:pPr marL="0" indent="0" algn="just">
              <a:buNone/>
            </a:pPr>
            <a:r>
              <a:rPr lang="en-US" sz="2400" dirty="0"/>
              <a:t>First, Fernando wants to evaluate if indeed he can predict car price based on engine size. The first set of analysis seeks the answers to the following questions:</a:t>
            </a:r>
          </a:p>
          <a:p>
            <a:pPr>
              <a:spcBef>
                <a:spcPts val="0"/>
              </a:spcBef>
            </a:pPr>
            <a:r>
              <a:rPr lang="en-US" sz="2400" dirty="0" smtClean="0"/>
              <a:t>Is </a:t>
            </a:r>
            <a:r>
              <a:rPr lang="en-US" sz="2400" dirty="0"/>
              <a:t>price of car price related with engine size?</a:t>
            </a:r>
          </a:p>
          <a:p>
            <a:pPr>
              <a:spcBef>
                <a:spcPts val="0"/>
              </a:spcBef>
            </a:pPr>
            <a:r>
              <a:rPr lang="en-US" sz="2400" dirty="0"/>
              <a:t>How strong is the relationship?</a:t>
            </a:r>
          </a:p>
          <a:p>
            <a:pPr>
              <a:spcBef>
                <a:spcPts val="0"/>
              </a:spcBef>
            </a:pPr>
            <a:r>
              <a:rPr lang="en-US" sz="2400" dirty="0"/>
              <a:t>Is the relationship linear?</a:t>
            </a:r>
          </a:p>
          <a:p>
            <a:pPr>
              <a:spcBef>
                <a:spcPts val="0"/>
              </a:spcBef>
            </a:pPr>
            <a:r>
              <a:rPr lang="en-US" sz="2400" dirty="0"/>
              <a:t>Can we predict/estimate car price based on engine size?</a:t>
            </a:r>
          </a:p>
        </p:txBody>
      </p:sp>
      <p:sp>
        <p:nvSpPr>
          <p:cNvPr id="4" name="Rectangle 3"/>
          <p:cNvSpPr/>
          <p:nvPr/>
        </p:nvSpPr>
        <p:spPr>
          <a:xfrm>
            <a:off x="309715" y="3274142"/>
            <a:ext cx="11459497" cy="3416320"/>
          </a:xfrm>
          <a:prstGeom prst="rect">
            <a:avLst/>
          </a:prstGeom>
        </p:spPr>
        <p:txBody>
          <a:bodyPr wrap="square">
            <a:spAutoFit/>
          </a:bodyPr>
          <a:lstStyle/>
          <a:p>
            <a:pPr algn="just"/>
            <a:r>
              <a:rPr lang="en-US" sz="2400" dirty="0"/>
              <a:t>Fernando does a </a:t>
            </a:r>
            <a:r>
              <a:rPr lang="en-US" sz="2400" b="1" dirty="0"/>
              <a:t>correlation analysis</a:t>
            </a:r>
            <a:r>
              <a:rPr lang="en-US" sz="2400" dirty="0"/>
              <a:t>. Correlation is a measure of how much the two variables are related. It is measured by a metric called as the </a:t>
            </a:r>
            <a:r>
              <a:rPr lang="en-US" sz="2400" b="1" dirty="0"/>
              <a:t>correlation coefficient</a:t>
            </a:r>
            <a:r>
              <a:rPr lang="en-US" sz="2400" dirty="0"/>
              <a:t>. Its value is between </a:t>
            </a:r>
            <a:r>
              <a:rPr lang="en-US" sz="2400" b="1" dirty="0"/>
              <a:t>0 and 1</a:t>
            </a:r>
            <a:r>
              <a:rPr lang="en-US" sz="2400" dirty="0"/>
              <a:t>.</a:t>
            </a:r>
          </a:p>
          <a:p>
            <a:endParaRPr lang="en-US" sz="2400" dirty="0"/>
          </a:p>
          <a:p>
            <a:r>
              <a:rPr lang="en-US" sz="2400" dirty="0"/>
              <a:t>If the correlation coefficient is a large(&gt; 0.7) +</a:t>
            </a:r>
            <a:r>
              <a:rPr lang="en-US" sz="2400" dirty="0" err="1"/>
              <a:t>ve</a:t>
            </a:r>
            <a:r>
              <a:rPr lang="en-US" sz="2400" dirty="0"/>
              <a:t> number, it implies that as one variable increases, the other variable increases as well. A large -</a:t>
            </a:r>
            <a:r>
              <a:rPr lang="en-US" sz="2400" dirty="0" err="1"/>
              <a:t>ve</a:t>
            </a:r>
            <a:r>
              <a:rPr lang="en-US" sz="2400" dirty="0"/>
              <a:t> number indicates that as one variable increases, the other variable decreases.</a:t>
            </a:r>
          </a:p>
          <a:p>
            <a:endParaRPr lang="en-US" sz="2400" dirty="0"/>
          </a:p>
          <a:p>
            <a:r>
              <a:rPr lang="en-US" sz="2400" dirty="0"/>
              <a:t>He does a correlation analysis. He plots the relationship between price and engine size</a:t>
            </a:r>
            <a:r>
              <a:rPr lang="en-US" sz="2400" dirty="0" smtClean="0"/>
              <a:t>.</a:t>
            </a:r>
            <a:endParaRPr lang="en-US" sz="2400" dirty="0"/>
          </a:p>
        </p:txBody>
      </p:sp>
      <p:sp>
        <p:nvSpPr>
          <p:cNvPr id="5" name="Slide Number Placeholder 4"/>
          <p:cNvSpPr>
            <a:spLocks noGrp="1"/>
          </p:cNvSpPr>
          <p:nvPr>
            <p:ph type="sldNum" sz="quarter" idx="12"/>
          </p:nvPr>
        </p:nvSpPr>
        <p:spPr/>
        <p:txBody>
          <a:bodyPr/>
          <a:lstStyle/>
          <a:p>
            <a:fld id="{ECA1E678-7574-44C6-9E59-24D6CCED4748}" type="slidenum">
              <a:rPr lang="en-US" smtClean="0"/>
              <a:t>16</a:t>
            </a:fld>
            <a:endParaRPr lang="en-US"/>
          </a:p>
        </p:txBody>
      </p:sp>
    </p:spTree>
    <p:extLst>
      <p:ext uri="{BB962C8B-B14F-4D97-AF65-F5344CB8AC3E}">
        <p14:creationId xmlns:p14="http://schemas.microsoft.com/office/powerpoint/2010/main" val="262309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1000"/>
                                        <p:tgtEl>
                                          <p:spTgt spid="4">
                                            <p:txEl>
                                              <p:pRg st="4" end="4"/>
                                            </p:txEl>
                                          </p:spTgt>
                                        </p:tgtEl>
                                      </p:cBhvr>
                                    </p:animEffect>
                                    <p:anim calcmode="lin" valueType="num">
                                      <p:cBhvr>
                                        <p:cTn id="3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767" y="0"/>
            <a:ext cx="11058832" cy="726256"/>
          </a:xfrm>
        </p:spPr>
        <p:txBody>
          <a:bodyPr/>
          <a:lstStyle/>
          <a:p>
            <a:r>
              <a:rPr lang="en-US" b="1" u="sng" dirty="0">
                <a:solidFill>
                  <a:srgbClr val="800040"/>
                </a:solidFill>
              </a:rPr>
              <a:t>Example</a:t>
            </a:r>
            <a:r>
              <a:rPr lang="en-US" b="1" dirty="0">
                <a:solidFill>
                  <a:srgbClr val="800040"/>
                </a:solidFill>
              </a:rPr>
              <a:t>: Workings of a Linear regression Model</a:t>
            </a:r>
            <a:endParaRPr lang="en-US" dirty="0"/>
          </a:p>
        </p:txBody>
      </p:sp>
      <p:sp>
        <p:nvSpPr>
          <p:cNvPr id="3" name="Content Placeholder 2"/>
          <p:cNvSpPr>
            <a:spLocks noGrp="1"/>
          </p:cNvSpPr>
          <p:nvPr>
            <p:ph idx="1"/>
          </p:nvPr>
        </p:nvSpPr>
        <p:spPr>
          <a:xfrm>
            <a:off x="361335" y="914401"/>
            <a:ext cx="11535697" cy="4351338"/>
          </a:xfrm>
        </p:spPr>
        <p:txBody>
          <a:bodyPr>
            <a:noAutofit/>
          </a:bodyPr>
          <a:lstStyle/>
          <a:p>
            <a:r>
              <a:rPr lang="en-US" sz="2400" dirty="0"/>
              <a:t>He splits the data into training and test set. 75% of data is used for training. Remaining is used for the test.</a:t>
            </a:r>
          </a:p>
          <a:p>
            <a:r>
              <a:rPr lang="en-US" sz="2400" dirty="0"/>
              <a:t>He builds a linear regression model. He uses a statistical package to create the model. The model creates a linear equation that expresses price of the car as a function of engine size</a:t>
            </a:r>
            <a:r>
              <a:rPr lang="en-US" sz="2400" dirty="0" smtClean="0"/>
              <a:t>.</a:t>
            </a:r>
          </a:p>
          <a:p>
            <a:pPr marL="0" indent="0">
              <a:buNone/>
            </a:pPr>
            <a:r>
              <a:rPr lang="en-US" sz="2400" b="1" dirty="0"/>
              <a:t>Following are the answers to the questions</a:t>
            </a:r>
            <a:r>
              <a:rPr lang="en-US" sz="2400" dirty="0"/>
              <a:t>:</a:t>
            </a:r>
          </a:p>
          <a:p>
            <a:pPr marL="0" indent="0">
              <a:spcBef>
                <a:spcPts val="0"/>
              </a:spcBef>
              <a:buNone/>
            </a:pPr>
            <a:r>
              <a:rPr lang="en-US" sz="2400" dirty="0" smtClean="0"/>
              <a:t>Q: Is </a:t>
            </a:r>
            <a:r>
              <a:rPr lang="en-US" sz="2400" dirty="0"/>
              <a:t>price of car price related with engine </a:t>
            </a:r>
            <a:r>
              <a:rPr lang="en-US" sz="2400" dirty="0" smtClean="0"/>
              <a:t>size?</a:t>
            </a:r>
          </a:p>
          <a:p>
            <a:pPr marL="0" indent="0">
              <a:spcBef>
                <a:spcPts val="0"/>
              </a:spcBef>
              <a:buNone/>
            </a:pPr>
            <a:r>
              <a:rPr lang="en-US" sz="2400" dirty="0" smtClean="0"/>
              <a:t>A: Yes</a:t>
            </a:r>
            <a:r>
              <a:rPr lang="en-US" sz="2400" dirty="0"/>
              <a:t>, there is a relationship.</a:t>
            </a:r>
          </a:p>
          <a:p>
            <a:pPr>
              <a:spcBef>
                <a:spcPts val="0"/>
              </a:spcBef>
            </a:pPr>
            <a:endParaRPr lang="en-US" sz="2400" dirty="0"/>
          </a:p>
          <a:p>
            <a:pPr marL="0" indent="0">
              <a:spcBef>
                <a:spcPts val="0"/>
              </a:spcBef>
              <a:buNone/>
            </a:pPr>
            <a:r>
              <a:rPr lang="en-US" sz="2400" dirty="0" smtClean="0"/>
              <a:t>Q: How </a:t>
            </a:r>
            <a:r>
              <a:rPr lang="en-US" sz="2400" dirty="0"/>
              <a:t>strong is the relationship?</a:t>
            </a:r>
          </a:p>
          <a:p>
            <a:pPr marL="0" indent="0">
              <a:spcBef>
                <a:spcPts val="0"/>
              </a:spcBef>
              <a:buNone/>
            </a:pPr>
            <a:r>
              <a:rPr lang="en-US" sz="2400" dirty="0" smtClean="0"/>
              <a:t>A: The </a:t>
            </a:r>
            <a:r>
              <a:rPr lang="en-US" sz="2400" dirty="0"/>
              <a:t>correlation coefficient is 0.872 =&gt; There is a strong relationship.</a:t>
            </a:r>
          </a:p>
          <a:p>
            <a:pPr>
              <a:spcBef>
                <a:spcPts val="0"/>
              </a:spcBef>
            </a:pPr>
            <a:endParaRPr lang="en-US" sz="2400" dirty="0"/>
          </a:p>
          <a:p>
            <a:pPr marL="0" indent="0">
              <a:spcBef>
                <a:spcPts val="0"/>
              </a:spcBef>
              <a:buNone/>
            </a:pPr>
            <a:r>
              <a:rPr lang="en-US" sz="2400" dirty="0" smtClean="0"/>
              <a:t>Q: Is </a:t>
            </a:r>
            <a:r>
              <a:rPr lang="en-US" sz="2400" dirty="0"/>
              <a:t>the relationship linear?</a:t>
            </a:r>
          </a:p>
          <a:p>
            <a:pPr marL="0" indent="0">
              <a:spcBef>
                <a:spcPts val="0"/>
              </a:spcBef>
              <a:buNone/>
            </a:pPr>
            <a:r>
              <a:rPr lang="en-US" sz="2400" dirty="0" smtClean="0"/>
              <a:t>A: A </a:t>
            </a:r>
            <a:r>
              <a:rPr lang="en-US" sz="2400" dirty="0"/>
              <a:t>straight line can fit =&gt; A decent prediction of price can be made using engine size.</a:t>
            </a:r>
          </a:p>
          <a:p>
            <a:pPr>
              <a:spcBef>
                <a:spcPts val="0"/>
              </a:spcBef>
            </a:pPr>
            <a:endParaRPr lang="en-US" sz="2400" dirty="0"/>
          </a:p>
          <a:p>
            <a:pPr marL="0" indent="0">
              <a:spcBef>
                <a:spcPts val="0"/>
              </a:spcBef>
              <a:buNone/>
            </a:pPr>
            <a:r>
              <a:rPr lang="en-US" sz="2400" dirty="0" smtClean="0"/>
              <a:t>Q: Can </a:t>
            </a:r>
            <a:r>
              <a:rPr lang="en-US" sz="2400" dirty="0"/>
              <a:t>we predict/estimate the car price based on engine size?</a:t>
            </a:r>
          </a:p>
          <a:p>
            <a:pPr marL="0" indent="0">
              <a:spcBef>
                <a:spcPts val="0"/>
              </a:spcBef>
              <a:buNone/>
            </a:pPr>
            <a:r>
              <a:rPr lang="en-US" sz="2400" dirty="0" smtClean="0"/>
              <a:t>A: Yes</a:t>
            </a:r>
            <a:r>
              <a:rPr lang="en-US" sz="2400" dirty="0"/>
              <a:t>, car price can be estimated based on engine size.</a:t>
            </a:r>
          </a:p>
        </p:txBody>
      </p:sp>
      <p:sp>
        <p:nvSpPr>
          <p:cNvPr id="4" name="Slide Number Placeholder 3"/>
          <p:cNvSpPr>
            <a:spLocks noGrp="1"/>
          </p:cNvSpPr>
          <p:nvPr>
            <p:ph type="sldNum" sz="quarter" idx="12"/>
          </p:nvPr>
        </p:nvSpPr>
        <p:spPr/>
        <p:txBody>
          <a:bodyPr/>
          <a:lstStyle/>
          <a:p>
            <a:fld id="{ECA1E678-7574-44C6-9E59-24D6CCED4748}" type="slidenum">
              <a:rPr lang="en-US" smtClean="0"/>
              <a:t>17</a:t>
            </a:fld>
            <a:endParaRPr lang="en-US"/>
          </a:p>
        </p:txBody>
      </p:sp>
    </p:spTree>
    <p:extLst>
      <p:ext uri="{BB962C8B-B14F-4D97-AF65-F5344CB8AC3E}">
        <p14:creationId xmlns:p14="http://schemas.microsoft.com/office/powerpoint/2010/main" val="1508971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703" y="365125"/>
            <a:ext cx="10926097" cy="623017"/>
          </a:xfrm>
        </p:spPr>
        <p:txBody>
          <a:bodyPr>
            <a:normAutofit fontScale="90000"/>
          </a:bodyPr>
          <a:lstStyle/>
          <a:p>
            <a:r>
              <a:rPr lang="en-US" b="1" u="sng" dirty="0">
                <a:solidFill>
                  <a:srgbClr val="800040"/>
                </a:solidFill>
              </a:rPr>
              <a:t>Example</a:t>
            </a:r>
            <a:r>
              <a:rPr lang="en-US" b="1" dirty="0">
                <a:solidFill>
                  <a:srgbClr val="800040"/>
                </a:solidFill>
              </a:rPr>
              <a:t>: Workings of a Linear regression Model</a:t>
            </a:r>
            <a:endParaRPr lang="en-US" dirty="0"/>
          </a:p>
        </p:txBody>
      </p:sp>
      <p:sp>
        <p:nvSpPr>
          <p:cNvPr id="3" name="Content Placeholder 2"/>
          <p:cNvSpPr>
            <a:spLocks noGrp="1"/>
          </p:cNvSpPr>
          <p:nvPr>
            <p:ph idx="1"/>
          </p:nvPr>
        </p:nvSpPr>
        <p:spPr>
          <a:xfrm>
            <a:off x="462116" y="1265186"/>
            <a:ext cx="11267768" cy="5224103"/>
          </a:xfrm>
        </p:spPr>
        <p:txBody>
          <a:bodyPr>
            <a:normAutofit/>
          </a:bodyPr>
          <a:lstStyle/>
          <a:p>
            <a:pPr marL="0" indent="0" algn="just">
              <a:buNone/>
            </a:pPr>
            <a:r>
              <a:rPr lang="en-US" b="1" dirty="0" smtClean="0"/>
              <a:t>Model Building</a:t>
            </a:r>
          </a:p>
          <a:p>
            <a:pPr algn="just"/>
            <a:r>
              <a:rPr lang="en-US" dirty="0" smtClean="0"/>
              <a:t>He </a:t>
            </a:r>
            <a:r>
              <a:rPr lang="en-US" dirty="0"/>
              <a:t>splits the data into training and test set. 75% of data is used for training. Remaining </a:t>
            </a:r>
            <a:r>
              <a:rPr lang="en-US" dirty="0" smtClean="0"/>
              <a:t>25% is </a:t>
            </a:r>
            <a:r>
              <a:rPr lang="en-US" dirty="0"/>
              <a:t>used for the test.</a:t>
            </a:r>
          </a:p>
          <a:p>
            <a:pPr algn="just"/>
            <a:r>
              <a:rPr lang="en-US" dirty="0" smtClean="0"/>
              <a:t>He </a:t>
            </a:r>
            <a:r>
              <a:rPr lang="en-US" dirty="0"/>
              <a:t>builds a linear regression model. He uses a statistical package to create the model. The model creates a linear equation that expresses price of the car as a function of engine size.</a:t>
            </a:r>
          </a:p>
          <a:p>
            <a:pPr marL="0" indent="0">
              <a:buNone/>
            </a:pPr>
            <a:r>
              <a:rPr lang="en-US" dirty="0" smtClean="0"/>
              <a:t>The </a:t>
            </a:r>
            <a:r>
              <a:rPr lang="en-US" dirty="0"/>
              <a:t>model estimates the parameters:</a:t>
            </a:r>
          </a:p>
          <a:p>
            <a:r>
              <a:rPr lang="en-US" dirty="0" smtClean="0"/>
              <a:t>β0 </a:t>
            </a:r>
            <a:r>
              <a:rPr lang="en-US" dirty="0"/>
              <a:t>is estimated as -6870.1</a:t>
            </a:r>
          </a:p>
          <a:p>
            <a:r>
              <a:rPr lang="en-US" dirty="0"/>
              <a:t>β1 is estimated as 156.9</a:t>
            </a:r>
          </a:p>
          <a:p>
            <a:pPr marL="0" indent="0">
              <a:buNone/>
            </a:pPr>
            <a:r>
              <a:rPr lang="en-US" dirty="0"/>
              <a:t>The linear equation is estimated as:</a:t>
            </a:r>
          </a:p>
          <a:p>
            <a:r>
              <a:rPr lang="en-US" dirty="0" smtClean="0"/>
              <a:t>price </a:t>
            </a:r>
            <a:r>
              <a:rPr lang="en-US" dirty="0"/>
              <a:t>= -6870.1 + 156.9 x engine size</a:t>
            </a:r>
          </a:p>
        </p:txBody>
      </p:sp>
      <p:pic>
        <p:nvPicPr>
          <p:cNvPr id="4" name="Picture 3"/>
          <p:cNvPicPr>
            <a:picLocks noChangeAspect="1"/>
          </p:cNvPicPr>
          <p:nvPr/>
        </p:nvPicPr>
        <p:blipFill>
          <a:blip r:embed="rId2"/>
          <a:stretch>
            <a:fillRect/>
          </a:stretch>
        </p:blipFill>
        <p:spPr>
          <a:xfrm>
            <a:off x="5996449" y="4498259"/>
            <a:ext cx="4715796" cy="785966"/>
          </a:xfrm>
          <a:prstGeom prst="rect">
            <a:avLst/>
          </a:prstGeom>
          <a:ln>
            <a:solidFill>
              <a:schemeClr val="tx1"/>
            </a:solidFill>
          </a:ln>
        </p:spPr>
      </p:pic>
      <p:sp>
        <p:nvSpPr>
          <p:cNvPr id="5" name="Slide Number Placeholder 4"/>
          <p:cNvSpPr>
            <a:spLocks noGrp="1"/>
          </p:cNvSpPr>
          <p:nvPr>
            <p:ph type="sldNum" sz="quarter" idx="12"/>
          </p:nvPr>
        </p:nvSpPr>
        <p:spPr/>
        <p:txBody>
          <a:bodyPr/>
          <a:lstStyle/>
          <a:p>
            <a:fld id="{ECA1E678-7574-44C6-9E59-24D6CCED4748}" type="slidenum">
              <a:rPr lang="en-US" smtClean="0"/>
              <a:t>18</a:t>
            </a:fld>
            <a:endParaRPr lang="en-US"/>
          </a:p>
        </p:txBody>
      </p:sp>
    </p:spTree>
    <p:extLst>
      <p:ext uri="{BB962C8B-B14F-4D97-AF65-F5344CB8AC3E}">
        <p14:creationId xmlns:p14="http://schemas.microsoft.com/office/powerpoint/2010/main" val="4148700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326" y="217642"/>
            <a:ext cx="10911348" cy="593520"/>
          </a:xfrm>
        </p:spPr>
        <p:txBody>
          <a:bodyPr>
            <a:normAutofit fontScale="90000"/>
          </a:bodyPr>
          <a:lstStyle/>
          <a:p>
            <a:r>
              <a:rPr lang="en-US" b="1" u="sng" dirty="0">
                <a:solidFill>
                  <a:srgbClr val="800040"/>
                </a:solidFill>
              </a:rPr>
              <a:t>Example</a:t>
            </a:r>
            <a:r>
              <a:rPr lang="en-US" b="1" dirty="0">
                <a:solidFill>
                  <a:srgbClr val="800040"/>
                </a:solidFill>
              </a:rPr>
              <a:t>: Workings of a Linear regression Model</a:t>
            </a:r>
            <a:endParaRPr lang="en-US" dirty="0"/>
          </a:p>
        </p:txBody>
      </p:sp>
      <p:sp>
        <p:nvSpPr>
          <p:cNvPr id="3" name="Content Placeholder 2"/>
          <p:cNvSpPr>
            <a:spLocks noGrp="1"/>
          </p:cNvSpPr>
          <p:nvPr>
            <p:ph idx="1"/>
          </p:nvPr>
        </p:nvSpPr>
        <p:spPr>
          <a:xfrm>
            <a:off x="513735" y="1102954"/>
            <a:ext cx="11270225" cy="5445330"/>
          </a:xfrm>
        </p:spPr>
        <p:txBody>
          <a:bodyPr>
            <a:normAutofit fontScale="92500" lnSpcReduction="20000"/>
          </a:bodyPr>
          <a:lstStyle/>
          <a:p>
            <a:pPr marL="0" indent="0">
              <a:buNone/>
            </a:pPr>
            <a:r>
              <a:rPr lang="en-US" b="1" dirty="0" smtClean="0"/>
              <a:t>Interpretation</a:t>
            </a:r>
            <a:endParaRPr lang="en-US" b="1" dirty="0"/>
          </a:p>
          <a:p>
            <a:r>
              <a:rPr lang="en-US" dirty="0"/>
              <a:t>The model provides the equation for the predicting the average car price given a specific engine size. This equation means the following:</a:t>
            </a:r>
          </a:p>
          <a:p>
            <a:pPr marL="457200" lvl="1" indent="0">
              <a:buNone/>
            </a:pPr>
            <a:r>
              <a:rPr lang="en-US" sz="2800" b="1" dirty="0" smtClean="0">
                <a:solidFill>
                  <a:schemeClr val="bg1">
                    <a:lumMod val="50000"/>
                  </a:schemeClr>
                </a:solidFill>
              </a:rPr>
              <a:t>One </a:t>
            </a:r>
            <a:r>
              <a:rPr lang="en-US" sz="2800" b="1" dirty="0">
                <a:solidFill>
                  <a:schemeClr val="bg1">
                    <a:lumMod val="50000"/>
                  </a:schemeClr>
                </a:solidFill>
              </a:rPr>
              <a:t>unit increase in engine size will increase the average price of the car by 156.9 units.</a:t>
            </a:r>
          </a:p>
          <a:p>
            <a:pPr marL="0" indent="0">
              <a:buNone/>
            </a:pPr>
            <a:r>
              <a:rPr lang="en-US" b="1" dirty="0" smtClean="0"/>
              <a:t>Evaluation</a:t>
            </a:r>
            <a:endParaRPr lang="en-US" b="1" dirty="0"/>
          </a:p>
          <a:p>
            <a:r>
              <a:rPr lang="en-US" dirty="0"/>
              <a:t>The model is built. The robustness of the model needs to be evaluated.</a:t>
            </a:r>
          </a:p>
          <a:p>
            <a:pPr algn="just"/>
            <a:r>
              <a:rPr lang="en-US" b="1" dirty="0" smtClean="0"/>
              <a:t>How </a:t>
            </a:r>
            <a:r>
              <a:rPr lang="en-US" b="1" dirty="0"/>
              <a:t>can we be sure that the model will be able to predict the price satisfactory?</a:t>
            </a:r>
          </a:p>
          <a:p>
            <a:r>
              <a:rPr lang="en-US" dirty="0" smtClean="0"/>
              <a:t>This </a:t>
            </a:r>
            <a:r>
              <a:rPr lang="en-US" dirty="0"/>
              <a:t>evaluation is done in two parts. </a:t>
            </a:r>
            <a:endParaRPr lang="en-US" dirty="0" smtClean="0"/>
          </a:p>
          <a:p>
            <a:pPr lvl="1">
              <a:buFont typeface="Courier New" panose="02070309020205020404" pitchFamily="49" charset="0"/>
              <a:buChar char="o"/>
            </a:pPr>
            <a:r>
              <a:rPr lang="en-US" sz="2800" dirty="0" smtClean="0"/>
              <a:t>First</a:t>
            </a:r>
            <a:r>
              <a:rPr lang="en-US" sz="2800" dirty="0"/>
              <a:t>, test to establish the </a:t>
            </a:r>
            <a:r>
              <a:rPr lang="en-US" sz="2800" b="1" dirty="0"/>
              <a:t>robustness </a:t>
            </a:r>
            <a:r>
              <a:rPr lang="en-US" sz="2800" dirty="0"/>
              <a:t>of the </a:t>
            </a:r>
            <a:r>
              <a:rPr lang="en-US" sz="2800" dirty="0" smtClean="0"/>
              <a:t>model (</a:t>
            </a:r>
            <a:r>
              <a:rPr lang="en-US" sz="2800" dirty="0"/>
              <a:t>using hypothesis </a:t>
            </a:r>
            <a:r>
              <a:rPr lang="en-US" sz="2800" dirty="0" smtClean="0"/>
              <a:t>testing). </a:t>
            </a:r>
          </a:p>
          <a:p>
            <a:pPr lvl="1">
              <a:buFont typeface="Courier New" panose="02070309020205020404" pitchFamily="49" charset="0"/>
              <a:buChar char="o"/>
            </a:pPr>
            <a:r>
              <a:rPr lang="en-US" sz="2800" dirty="0" smtClean="0"/>
              <a:t>Second</a:t>
            </a:r>
            <a:r>
              <a:rPr lang="en-US" sz="2800" dirty="0"/>
              <a:t>, test to evaluate the </a:t>
            </a:r>
            <a:r>
              <a:rPr lang="en-US" sz="2800" b="1" dirty="0"/>
              <a:t>accuracy </a:t>
            </a:r>
            <a:r>
              <a:rPr lang="en-US" sz="2800" dirty="0"/>
              <a:t>of the </a:t>
            </a:r>
            <a:r>
              <a:rPr lang="en-US" sz="2800" dirty="0" smtClean="0"/>
              <a:t>model (</a:t>
            </a:r>
            <a:r>
              <a:rPr lang="en-US" sz="2800" dirty="0"/>
              <a:t>using the coefficient of determination </a:t>
            </a:r>
            <a:r>
              <a:rPr lang="en-US" sz="2800" dirty="0" err="1"/>
              <a:t>a.k.a</a:t>
            </a:r>
            <a:r>
              <a:rPr lang="en-US" sz="2800" dirty="0"/>
              <a:t> </a:t>
            </a:r>
            <a:r>
              <a:rPr lang="en-US" sz="2800" dirty="0" smtClean="0"/>
              <a:t>R-squared).</a:t>
            </a:r>
          </a:p>
          <a:p>
            <a:r>
              <a:rPr lang="en-US" dirty="0"/>
              <a:t>Fernando first evaluates the model on the training data. He gets the following statistics.</a:t>
            </a:r>
          </a:p>
        </p:txBody>
      </p:sp>
      <p:sp>
        <p:nvSpPr>
          <p:cNvPr id="4" name="Slide Number Placeholder 3"/>
          <p:cNvSpPr>
            <a:spLocks noGrp="1"/>
          </p:cNvSpPr>
          <p:nvPr>
            <p:ph type="sldNum" sz="quarter" idx="12"/>
          </p:nvPr>
        </p:nvSpPr>
        <p:spPr/>
        <p:txBody>
          <a:bodyPr/>
          <a:lstStyle/>
          <a:p>
            <a:fld id="{ECA1E678-7574-44C6-9E59-24D6CCED4748}" type="slidenum">
              <a:rPr lang="en-US" smtClean="0"/>
              <a:t>19</a:t>
            </a:fld>
            <a:endParaRPr lang="en-US"/>
          </a:p>
        </p:txBody>
      </p:sp>
    </p:spTree>
    <p:extLst>
      <p:ext uri="{BB962C8B-B14F-4D97-AF65-F5344CB8AC3E}">
        <p14:creationId xmlns:p14="http://schemas.microsoft.com/office/powerpoint/2010/main" val="1662915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729"/>
            <a:ext cx="10515600" cy="1071256"/>
          </a:xfrm>
        </p:spPr>
        <p:txBody>
          <a:bodyPr/>
          <a:lstStyle/>
          <a:p>
            <a:pPr algn="ctr"/>
            <a:r>
              <a:rPr lang="en-US" b="1" dirty="0"/>
              <a:t>Types of Regression</a:t>
            </a:r>
          </a:p>
        </p:txBody>
      </p:sp>
      <p:sp>
        <p:nvSpPr>
          <p:cNvPr id="3" name="Content Placeholder 2"/>
          <p:cNvSpPr>
            <a:spLocks noGrp="1"/>
          </p:cNvSpPr>
          <p:nvPr>
            <p:ph idx="1"/>
          </p:nvPr>
        </p:nvSpPr>
        <p:spPr>
          <a:xfrm>
            <a:off x="838200" y="1262985"/>
            <a:ext cx="10515600" cy="4075931"/>
          </a:xfrm>
        </p:spPr>
        <p:txBody>
          <a:bodyPr/>
          <a:lstStyle/>
          <a:p>
            <a:r>
              <a:rPr lang="en-US" dirty="0"/>
              <a:t>Linear regression</a:t>
            </a:r>
          </a:p>
          <a:p>
            <a:r>
              <a:rPr lang="en-US" dirty="0"/>
              <a:t>Logistic regression</a:t>
            </a:r>
          </a:p>
          <a:p>
            <a:r>
              <a:rPr lang="en-US" dirty="0"/>
              <a:t>Polynomial regression</a:t>
            </a:r>
          </a:p>
          <a:p>
            <a:r>
              <a:rPr lang="en-US" dirty="0"/>
              <a:t>Stepwise regression</a:t>
            </a:r>
          </a:p>
          <a:p>
            <a:r>
              <a:rPr lang="en-US" dirty="0"/>
              <a:t>Stepwise regression</a:t>
            </a:r>
          </a:p>
          <a:p>
            <a:r>
              <a:rPr lang="en-US" dirty="0"/>
              <a:t>Ridge regression</a:t>
            </a:r>
          </a:p>
          <a:p>
            <a:r>
              <a:rPr lang="en-US" dirty="0"/>
              <a:t>Lasso regression</a:t>
            </a:r>
          </a:p>
          <a:p>
            <a:r>
              <a:rPr lang="en-US" dirty="0" err="1"/>
              <a:t>ElasticNet</a:t>
            </a:r>
            <a:r>
              <a:rPr lang="en-US" dirty="0"/>
              <a:t> regression</a:t>
            </a:r>
          </a:p>
        </p:txBody>
      </p:sp>
      <p:sp>
        <p:nvSpPr>
          <p:cNvPr id="4" name="Slide Number Placeholder 3"/>
          <p:cNvSpPr>
            <a:spLocks noGrp="1"/>
          </p:cNvSpPr>
          <p:nvPr>
            <p:ph type="sldNum" sz="quarter" idx="12"/>
          </p:nvPr>
        </p:nvSpPr>
        <p:spPr/>
        <p:txBody>
          <a:bodyPr/>
          <a:lstStyle/>
          <a:p>
            <a:fld id="{ECA1E678-7574-44C6-9E59-24D6CCED4748}" type="slidenum">
              <a:rPr lang="en-US" smtClean="0"/>
              <a:t>2</a:t>
            </a:fld>
            <a:endParaRPr lang="en-US"/>
          </a:p>
        </p:txBody>
      </p:sp>
      <p:sp>
        <p:nvSpPr>
          <p:cNvPr id="5" name="Rectangle 4"/>
          <p:cNvSpPr/>
          <p:nvPr/>
        </p:nvSpPr>
        <p:spPr>
          <a:xfrm>
            <a:off x="5098025" y="2082432"/>
            <a:ext cx="6096000" cy="1815882"/>
          </a:xfrm>
          <a:prstGeom prst="rect">
            <a:avLst/>
          </a:prstGeom>
          <a:solidFill>
            <a:schemeClr val="accent4">
              <a:lumMod val="40000"/>
              <a:lumOff val="60000"/>
            </a:schemeClr>
          </a:solidFill>
        </p:spPr>
        <p:txBody>
          <a:bodyPr>
            <a:spAutoFit/>
          </a:bodyPr>
          <a:lstStyle/>
          <a:p>
            <a:pPr algn="just"/>
            <a:r>
              <a:rPr lang="en-US" sz="2800" b="1" dirty="0"/>
              <a:t>Linear</a:t>
            </a:r>
            <a:r>
              <a:rPr lang="en-US" sz="2800" dirty="0"/>
              <a:t> and </a:t>
            </a:r>
            <a:r>
              <a:rPr lang="en-US" sz="2800" b="1" dirty="0"/>
              <a:t>Logistic regressions </a:t>
            </a:r>
            <a:r>
              <a:rPr lang="en-US" sz="2800" dirty="0"/>
              <a:t>are usually the first modeling algorithms that people learn for Machine Learning and Data Science. </a:t>
            </a:r>
          </a:p>
        </p:txBody>
      </p:sp>
    </p:spTree>
    <p:extLst>
      <p:ext uri="{BB962C8B-B14F-4D97-AF65-F5344CB8AC3E}">
        <p14:creationId xmlns:p14="http://schemas.microsoft.com/office/powerpoint/2010/main" val="2746354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755192" cy="3618577"/>
          </a:xfrm>
          <a:prstGeom prst="rect">
            <a:avLst/>
          </a:prstGeom>
        </p:spPr>
      </p:pic>
      <p:sp>
        <p:nvSpPr>
          <p:cNvPr id="5" name="Rectangle 4"/>
          <p:cNvSpPr/>
          <p:nvPr/>
        </p:nvSpPr>
        <p:spPr>
          <a:xfrm>
            <a:off x="5948516" y="339212"/>
            <a:ext cx="6096000" cy="2031325"/>
          </a:xfrm>
          <a:prstGeom prst="rect">
            <a:avLst/>
          </a:prstGeom>
          <a:solidFill>
            <a:schemeClr val="accent5">
              <a:lumMod val="20000"/>
              <a:lumOff val="80000"/>
            </a:schemeClr>
          </a:solidFill>
        </p:spPr>
        <p:txBody>
          <a:bodyPr>
            <a:spAutoFit/>
          </a:bodyPr>
          <a:lstStyle/>
          <a:p>
            <a:r>
              <a:rPr lang="en-US" dirty="0"/>
              <a:t>H0 and Ha need to be defined. They are defined as follows:</a:t>
            </a:r>
          </a:p>
          <a:p>
            <a:endParaRPr lang="en-US" dirty="0"/>
          </a:p>
          <a:p>
            <a:r>
              <a:rPr lang="en-US" b="1" dirty="0"/>
              <a:t>H0 (NULL hypothesis): </a:t>
            </a:r>
            <a:r>
              <a:rPr lang="en-US" dirty="0"/>
              <a:t>There is no relationship between x and y i.e. there is no relationship between price and engine size.</a:t>
            </a:r>
          </a:p>
          <a:p>
            <a:r>
              <a:rPr lang="en-US" b="1" dirty="0"/>
              <a:t>Ha (Alternate hypothesis): </a:t>
            </a:r>
            <a:r>
              <a:rPr lang="en-US" dirty="0"/>
              <a:t>There is some relationship between x and y i.e. there is a relationship between price and engine size.</a:t>
            </a:r>
          </a:p>
        </p:txBody>
      </p:sp>
      <p:sp>
        <p:nvSpPr>
          <p:cNvPr id="7" name="Rectangle 6"/>
          <p:cNvSpPr/>
          <p:nvPr/>
        </p:nvSpPr>
        <p:spPr>
          <a:xfrm>
            <a:off x="3888657" y="2681352"/>
            <a:ext cx="7733071" cy="923330"/>
          </a:xfrm>
          <a:prstGeom prst="rect">
            <a:avLst/>
          </a:prstGeom>
          <a:solidFill>
            <a:schemeClr val="accent1">
              <a:lumMod val="60000"/>
              <a:lumOff val="40000"/>
            </a:schemeClr>
          </a:solidFill>
        </p:spPr>
        <p:txBody>
          <a:bodyPr wrap="square">
            <a:spAutoFit/>
          </a:bodyPr>
          <a:lstStyle/>
          <a:p>
            <a:r>
              <a:rPr lang="en-US" b="1" dirty="0"/>
              <a:t>β1</a:t>
            </a:r>
            <a:r>
              <a:rPr lang="en-US" dirty="0"/>
              <a:t>: The value of β1 determines the relationship between price and engine size. If β1 = 0 then there is no relationship. In this case, β1 is positive. It implies that there is some relationship between price and engine size.</a:t>
            </a:r>
          </a:p>
        </p:txBody>
      </p:sp>
      <p:sp>
        <p:nvSpPr>
          <p:cNvPr id="8" name="Rectangle 7"/>
          <p:cNvSpPr/>
          <p:nvPr/>
        </p:nvSpPr>
        <p:spPr>
          <a:xfrm>
            <a:off x="140972" y="3748459"/>
            <a:ext cx="11903544" cy="923330"/>
          </a:xfrm>
          <a:prstGeom prst="rect">
            <a:avLst/>
          </a:prstGeom>
          <a:solidFill>
            <a:srgbClr val="00B0F0"/>
          </a:solidFill>
        </p:spPr>
        <p:txBody>
          <a:bodyPr wrap="square">
            <a:spAutoFit/>
          </a:bodyPr>
          <a:lstStyle/>
          <a:p>
            <a:r>
              <a:rPr lang="en-US" b="1" dirty="0"/>
              <a:t>t-stat</a:t>
            </a:r>
            <a:r>
              <a:rPr lang="en-US" dirty="0"/>
              <a:t>: The t-stat value is how many standard deviations the coefficient estimate (β1) is far away from zero. Further, it is away from zero stronger the relationship between price and engine size. The coefficient is significant. In this case, t-stat is 21.09. It is far enough from zero.</a:t>
            </a:r>
          </a:p>
        </p:txBody>
      </p:sp>
      <p:sp>
        <p:nvSpPr>
          <p:cNvPr id="9" name="Rectangle 8"/>
          <p:cNvSpPr/>
          <p:nvPr/>
        </p:nvSpPr>
        <p:spPr>
          <a:xfrm>
            <a:off x="286795" y="4849382"/>
            <a:ext cx="11611897" cy="923330"/>
          </a:xfrm>
          <a:prstGeom prst="rect">
            <a:avLst/>
          </a:prstGeom>
          <a:solidFill>
            <a:schemeClr val="accent1">
              <a:lumMod val="75000"/>
            </a:schemeClr>
          </a:solidFill>
        </p:spPr>
        <p:txBody>
          <a:bodyPr wrap="square">
            <a:spAutoFit/>
          </a:bodyPr>
          <a:lstStyle/>
          <a:p>
            <a:r>
              <a:rPr lang="en-US" b="1" dirty="0"/>
              <a:t>p-value</a:t>
            </a:r>
            <a:r>
              <a:rPr lang="en-US" dirty="0"/>
              <a:t>: </a:t>
            </a:r>
            <a:r>
              <a:rPr lang="en-US" dirty="0" smtClean="0"/>
              <a:t>It </a:t>
            </a:r>
            <a:r>
              <a:rPr lang="en-US" dirty="0"/>
              <a:t>indicates the chance of seeing the given t-statistics, under the assumption that NULL hypothesis is true. If the p-value is small e.g. &lt; 0.0001, it implies that the probability that this is by chance and there is no relation is very low. In this case, the p-value is small. It means that relationship between price and engine is not by chance.</a:t>
            </a:r>
          </a:p>
        </p:txBody>
      </p:sp>
      <p:sp>
        <p:nvSpPr>
          <p:cNvPr id="10" name="Rectangle 9"/>
          <p:cNvSpPr/>
          <p:nvPr/>
        </p:nvSpPr>
        <p:spPr>
          <a:xfrm>
            <a:off x="286794" y="5934670"/>
            <a:ext cx="11157953" cy="707886"/>
          </a:xfrm>
          <a:prstGeom prst="rect">
            <a:avLst/>
          </a:prstGeom>
        </p:spPr>
        <p:txBody>
          <a:bodyPr wrap="square">
            <a:spAutoFit/>
          </a:bodyPr>
          <a:lstStyle/>
          <a:p>
            <a:r>
              <a:rPr lang="en-US" sz="2000" dirty="0"/>
              <a:t>With these metrics, we can safely </a:t>
            </a:r>
            <a:r>
              <a:rPr lang="en-US" sz="2000" b="1" dirty="0"/>
              <a:t>reject the NULL hypothesis </a:t>
            </a:r>
            <a:r>
              <a:rPr lang="en-US" sz="2000" dirty="0"/>
              <a:t>and </a:t>
            </a:r>
            <a:r>
              <a:rPr lang="en-US" sz="2000" b="1" dirty="0"/>
              <a:t>accept the alternate hypothesis</a:t>
            </a:r>
            <a:r>
              <a:rPr lang="en-US" sz="2000" dirty="0"/>
              <a:t>. </a:t>
            </a:r>
            <a:endParaRPr lang="en-US" sz="2000" dirty="0" smtClean="0"/>
          </a:p>
          <a:p>
            <a:r>
              <a:rPr lang="en-US" sz="2000" dirty="0" smtClean="0"/>
              <a:t>There </a:t>
            </a:r>
            <a:r>
              <a:rPr lang="en-US" sz="2000" dirty="0"/>
              <a:t>is a robust relationship between price and engine </a:t>
            </a:r>
            <a:r>
              <a:rPr lang="en-US" sz="2000" dirty="0" smtClean="0"/>
              <a:t>size.</a:t>
            </a:r>
            <a:endParaRPr lang="en-US" sz="2000" dirty="0"/>
          </a:p>
        </p:txBody>
      </p:sp>
      <p:sp>
        <p:nvSpPr>
          <p:cNvPr id="11" name="Slide Number Placeholder 10"/>
          <p:cNvSpPr>
            <a:spLocks noGrp="1"/>
          </p:cNvSpPr>
          <p:nvPr>
            <p:ph type="sldNum" sz="quarter" idx="12"/>
          </p:nvPr>
        </p:nvSpPr>
        <p:spPr/>
        <p:txBody>
          <a:bodyPr/>
          <a:lstStyle/>
          <a:p>
            <a:fld id="{ECA1E678-7574-44C6-9E59-24D6CCED4748}" type="slidenum">
              <a:rPr lang="en-US" smtClean="0"/>
              <a:t>20</a:t>
            </a:fld>
            <a:endParaRPr lang="en-US"/>
          </a:p>
        </p:txBody>
      </p:sp>
    </p:spTree>
    <p:extLst>
      <p:ext uri="{BB962C8B-B14F-4D97-AF65-F5344CB8AC3E}">
        <p14:creationId xmlns:p14="http://schemas.microsoft.com/office/powerpoint/2010/main" val="29083728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0554" y="445361"/>
            <a:ext cx="11184193" cy="830997"/>
          </a:xfrm>
          <a:prstGeom prst="rect">
            <a:avLst/>
          </a:prstGeom>
        </p:spPr>
        <p:txBody>
          <a:bodyPr wrap="square">
            <a:spAutoFit/>
          </a:bodyPr>
          <a:lstStyle/>
          <a:p>
            <a:r>
              <a:rPr lang="en-US" sz="2400" dirty="0"/>
              <a:t>How about </a:t>
            </a:r>
            <a:r>
              <a:rPr lang="en-US" sz="2400" b="1" dirty="0"/>
              <a:t>accuracy</a:t>
            </a:r>
            <a:r>
              <a:rPr lang="en-US" sz="2400" dirty="0"/>
              <a:t>? How accurate is the model? To get a feel for the accuracy of the model, a metric named </a:t>
            </a:r>
            <a:r>
              <a:rPr lang="en-US" sz="2400" b="1" dirty="0"/>
              <a:t>R-squared </a:t>
            </a:r>
            <a:r>
              <a:rPr lang="en-US" sz="2400" dirty="0"/>
              <a:t>or </a:t>
            </a:r>
            <a:r>
              <a:rPr lang="en-US" sz="2400" b="1" dirty="0"/>
              <a:t>coefficient of determination </a:t>
            </a:r>
            <a:r>
              <a:rPr lang="en-US" sz="2400" dirty="0"/>
              <a:t>is important.</a:t>
            </a:r>
          </a:p>
        </p:txBody>
      </p:sp>
      <p:sp>
        <p:nvSpPr>
          <p:cNvPr id="3" name="Rectangle 2"/>
          <p:cNvSpPr/>
          <p:nvPr/>
        </p:nvSpPr>
        <p:spPr>
          <a:xfrm>
            <a:off x="260554" y="1747684"/>
            <a:ext cx="11184193" cy="892552"/>
          </a:xfrm>
          <a:prstGeom prst="rect">
            <a:avLst/>
          </a:prstGeom>
          <a:solidFill>
            <a:schemeClr val="accent4">
              <a:lumMod val="20000"/>
              <a:lumOff val="80000"/>
            </a:schemeClr>
          </a:solidFill>
        </p:spPr>
        <p:txBody>
          <a:bodyPr wrap="square">
            <a:spAutoFit/>
          </a:bodyPr>
          <a:lstStyle/>
          <a:p>
            <a:r>
              <a:rPr lang="en-US" sz="2600" dirty="0"/>
              <a:t>The R-squared for the model created by Fernando is 0.7503 i.e. 75.03% on the training set. It means that the model can explain more than 75% of the variation.</a:t>
            </a:r>
          </a:p>
        </p:txBody>
      </p:sp>
      <p:sp>
        <p:nvSpPr>
          <p:cNvPr id="4" name="Rectangle 3"/>
          <p:cNvSpPr/>
          <p:nvPr/>
        </p:nvSpPr>
        <p:spPr>
          <a:xfrm>
            <a:off x="260554" y="3111562"/>
            <a:ext cx="11184193" cy="2893100"/>
          </a:xfrm>
          <a:prstGeom prst="rect">
            <a:avLst/>
          </a:prstGeom>
          <a:solidFill>
            <a:schemeClr val="accent4">
              <a:lumMod val="60000"/>
              <a:lumOff val="40000"/>
            </a:schemeClr>
          </a:solidFill>
        </p:spPr>
        <p:txBody>
          <a:bodyPr wrap="square">
            <a:spAutoFit/>
          </a:bodyPr>
          <a:lstStyle/>
          <a:p>
            <a:r>
              <a:rPr lang="en-US" sz="2600" dirty="0"/>
              <a:t>Fernando has a good model now. It performs satisfactorily on the training data. </a:t>
            </a:r>
            <a:endParaRPr lang="en-US" sz="2600" dirty="0" smtClean="0"/>
          </a:p>
          <a:p>
            <a:r>
              <a:rPr lang="en-US" sz="2600" dirty="0" smtClean="0"/>
              <a:t>However</a:t>
            </a:r>
            <a:r>
              <a:rPr lang="en-US" sz="2600" dirty="0"/>
              <a:t>, there is </a:t>
            </a:r>
            <a:r>
              <a:rPr lang="en-US" sz="2600" b="1" dirty="0"/>
              <a:t>25% of data unexplained</a:t>
            </a:r>
            <a:r>
              <a:rPr lang="en-US" sz="2600" dirty="0"/>
              <a:t>. </a:t>
            </a:r>
            <a:endParaRPr lang="en-US" sz="2600" dirty="0" smtClean="0"/>
          </a:p>
          <a:p>
            <a:r>
              <a:rPr lang="en-US" sz="2600" dirty="0" smtClean="0"/>
              <a:t>There </a:t>
            </a:r>
            <a:r>
              <a:rPr lang="en-US" sz="2600" dirty="0"/>
              <a:t>is room for </a:t>
            </a:r>
            <a:r>
              <a:rPr lang="en-US" sz="2600" b="1" dirty="0"/>
              <a:t>improvement</a:t>
            </a:r>
            <a:r>
              <a:rPr lang="en-US" sz="2600" dirty="0"/>
              <a:t>. </a:t>
            </a:r>
            <a:endParaRPr lang="en-US" sz="2600" dirty="0" smtClean="0"/>
          </a:p>
          <a:p>
            <a:pPr marL="457200" indent="-457200">
              <a:buFont typeface="Arial" panose="020B0604020202020204" pitchFamily="34" charset="0"/>
              <a:buChar char="•"/>
            </a:pPr>
            <a:r>
              <a:rPr lang="en-US" sz="2600" dirty="0" smtClean="0"/>
              <a:t>How </a:t>
            </a:r>
            <a:r>
              <a:rPr lang="en-US" sz="2600" dirty="0"/>
              <a:t>about adding more independent variable for predicting the price? </a:t>
            </a:r>
            <a:endParaRPr lang="en-US" sz="2600" dirty="0" smtClean="0"/>
          </a:p>
          <a:p>
            <a:r>
              <a:rPr lang="en-US" sz="2600" dirty="0" smtClean="0"/>
              <a:t>When </a:t>
            </a:r>
            <a:r>
              <a:rPr lang="en-US" sz="2600" dirty="0"/>
              <a:t>more than one independent variables are added for predicting a dependent variable, a </a:t>
            </a:r>
            <a:r>
              <a:rPr lang="en-US" sz="2600" b="1" dirty="0"/>
              <a:t>multivariate regression model </a:t>
            </a:r>
            <a:r>
              <a:rPr lang="en-US" sz="2600" dirty="0"/>
              <a:t>is created i.e. more than one variable.</a:t>
            </a:r>
          </a:p>
        </p:txBody>
      </p:sp>
      <p:sp>
        <p:nvSpPr>
          <p:cNvPr id="5" name="Slide Number Placeholder 4"/>
          <p:cNvSpPr>
            <a:spLocks noGrp="1"/>
          </p:cNvSpPr>
          <p:nvPr>
            <p:ph type="sldNum" sz="quarter" idx="12"/>
          </p:nvPr>
        </p:nvSpPr>
        <p:spPr/>
        <p:txBody>
          <a:bodyPr/>
          <a:lstStyle/>
          <a:p>
            <a:fld id="{ECA1E678-7574-44C6-9E59-24D6CCED4748}" type="slidenum">
              <a:rPr lang="en-US" smtClean="0"/>
              <a:t>21</a:t>
            </a:fld>
            <a:endParaRPr lang="en-US"/>
          </a:p>
        </p:txBody>
      </p:sp>
    </p:spTree>
    <p:extLst>
      <p:ext uri="{BB962C8B-B14F-4D97-AF65-F5344CB8AC3E}">
        <p14:creationId xmlns:p14="http://schemas.microsoft.com/office/powerpoint/2010/main" val="882167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714" y="172710"/>
            <a:ext cx="10515600" cy="1007437"/>
          </a:xfrm>
        </p:spPr>
        <p:txBody>
          <a:bodyPr/>
          <a:lstStyle/>
          <a:p>
            <a:pPr algn="ctr"/>
            <a:r>
              <a:rPr lang="en-US" b="1" dirty="0" smtClean="0">
                <a:solidFill>
                  <a:srgbClr val="800040"/>
                </a:solidFill>
              </a:rPr>
              <a:t>Overall Idea </a:t>
            </a:r>
            <a:r>
              <a:rPr lang="en-US" b="1" dirty="0">
                <a:solidFill>
                  <a:srgbClr val="800040"/>
                </a:solidFill>
              </a:rPr>
              <a:t>of </a:t>
            </a:r>
            <a:r>
              <a:rPr lang="en-US" b="1" dirty="0" smtClean="0">
                <a:solidFill>
                  <a:srgbClr val="800040"/>
                </a:solidFill>
              </a:rPr>
              <a:t>Regression </a:t>
            </a:r>
            <a:endParaRPr lang="en-US" b="1" dirty="0">
              <a:solidFill>
                <a:srgbClr val="800040"/>
              </a:solidFill>
            </a:endParaRPr>
          </a:p>
        </p:txBody>
      </p:sp>
      <p:sp>
        <p:nvSpPr>
          <p:cNvPr id="3" name="Content Placeholder 2"/>
          <p:cNvSpPr>
            <a:spLocks noGrp="1"/>
          </p:cNvSpPr>
          <p:nvPr>
            <p:ph idx="1"/>
          </p:nvPr>
        </p:nvSpPr>
        <p:spPr>
          <a:xfrm>
            <a:off x="697084" y="1244285"/>
            <a:ext cx="10835845" cy="4220308"/>
          </a:xfrm>
        </p:spPr>
        <p:txBody>
          <a:bodyPr>
            <a:normAutofit/>
          </a:bodyPr>
          <a:lstStyle/>
          <a:p>
            <a:pPr marL="0" indent="0" algn="just">
              <a:buNone/>
            </a:pPr>
            <a:r>
              <a:rPr lang="en-US" sz="3200" b="1" dirty="0"/>
              <a:t>T</a:t>
            </a:r>
            <a:r>
              <a:rPr lang="en-US" sz="3200" b="1" dirty="0" smtClean="0"/>
              <a:t>o </a:t>
            </a:r>
            <a:r>
              <a:rPr lang="en-US" sz="3200" b="1" dirty="0"/>
              <a:t>examine two things</a:t>
            </a:r>
            <a:r>
              <a:rPr lang="en-US" sz="3200" dirty="0"/>
              <a:t>: </a:t>
            </a:r>
            <a:endParaRPr lang="en-US" sz="3200" dirty="0" smtClean="0"/>
          </a:p>
          <a:p>
            <a:pPr marL="514350" indent="-514350" algn="just">
              <a:buAutoNum type="arabicParenBoth"/>
            </a:pPr>
            <a:r>
              <a:rPr lang="en-US" dirty="0" smtClean="0"/>
              <a:t>Does </a:t>
            </a:r>
            <a:r>
              <a:rPr lang="en-US" dirty="0"/>
              <a:t>a set of predictor variables do a good job in predicting an outcome (dependent) variable?  </a:t>
            </a:r>
            <a:endParaRPr lang="en-US" dirty="0" smtClean="0"/>
          </a:p>
          <a:p>
            <a:pPr marL="514350" indent="-514350" algn="just">
              <a:buAutoNum type="arabicParenBoth"/>
            </a:pPr>
            <a:r>
              <a:rPr lang="en-US" dirty="0" smtClean="0"/>
              <a:t>Which </a:t>
            </a:r>
            <a:r>
              <a:rPr lang="en-US" dirty="0"/>
              <a:t>variables in particular are significant predictors of the outcome variable, and in what way do they–indicated by the magnitude and sign of the beta estimates–impact the outcome variable?  </a:t>
            </a:r>
            <a:endParaRPr lang="en-US" dirty="0" smtClean="0"/>
          </a:p>
          <a:p>
            <a:pPr marL="0" indent="0" algn="just">
              <a:buNone/>
            </a:pPr>
            <a:r>
              <a:rPr lang="en-US" dirty="0" smtClean="0"/>
              <a:t>These </a:t>
            </a:r>
            <a:r>
              <a:rPr lang="en-US" b="1" dirty="0"/>
              <a:t>regression estimates </a:t>
            </a:r>
            <a:r>
              <a:rPr lang="en-US" dirty="0"/>
              <a:t>are used to </a:t>
            </a:r>
            <a:r>
              <a:rPr lang="en-US" b="1" dirty="0"/>
              <a:t>explain the relationship </a:t>
            </a:r>
            <a:r>
              <a:rPr lang="en-US" dirty="0"/>
              <a:t>between one dependent variable and one or more independent variables. </a:t>
            </a:r>
          </a:p>
        </p:txBody>
      </p:sp>
      <p:sp>
        <p:nvSpPr>
          <p:cNvPr id="4" name="Slide Number Placeholder 3"/>
          <p:cNvSpPr>
            <a:spLocks noGrp="1"/>
          </p:cNvSpPr>
          <p:nvPr>
            <p:ph type="sldNum" sz="quarter" idx="12"/>
          </p:nvPr>
        </p:nvSpPr>
        <p:spPr/>
        <p:txBody>
          <a:bodyPr/>
          <a:lstStyle/>
          <a:p>
            <a:fld id="{ECA1E678-7574-44C6-9E59-24D6CCED4748}" type="slidenum">
              <a:rPr lang="en-US" smtClean="0"/>
              <a:t>22</a:t>
            </a:fld>
            <a:endParaRPr lang="en-US"/>
          </a:p>
        </p:txBody>
      </p:sp>
    </p:spTree>
    <p:extLst>
      <p:ext uri="{BB962C8B-B14F-4D97-AF65-F5344CB8AC3E}">
        <p14:creationId xmlns:p14="http://schemas.microsoft.com/office/powerpoint/2010/main" val="2819248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561"/>
            <a:ext cx="10515600" cy="879160"/>
          </a:xfrm>
        </p:spPr>
        <p:txBody>
          <a:bodyPr/>
          <a:lstStyle/>
          <a:p>
            <a:pPr algn="ctr"/>
            <a:r>
              <a:rPr lang="en-US" b="1" dirty="0" smtClean="0">
                <a:solidFill>
                  <a:srgbClr val="800040"/>
                </a:solidFill>
              </a:rPr>
              <a:t>Correlation </a:t>
            </a:r>
            <a:r>
              <a:rPr lang="en-US" b="1" dirty="0" err="1" smtClean="0">
                <a:solidFill>
                  <a:srgbClr val="800040"/>
                </a:solidFill>
              </a:rPr>
              <a:t>Vs</a:t>
            </a:r>
            <a:r>
              <a:rPr lang="en-US" b="1" dirty="0" smtClean="0">
                <a:solidFill>
                  <a:srgbClr val="800040"/>
                </a:solidFill>
              </a:rPr>
              <a:t> Causation</a:t>
            </a:r>
            <a:endParaRPr lang="en-US" b="1" dirty="0">
              <a:solidFill>
                <a:srgbClr val="800040"/>
              </a:solidFill>
            </a:endParaRPr>
          </a:p>
        </p:txBody>
      </p:sp>
      <p:pic>
        <p:nvPicPr>
          <p:cNvPr id="4" name="Picture 3"/>
          <p:cNvPicPr>
            <a:picLocks noChangeAspect="1"/>
          </p:cNvPicPr>
          <p:nvPr/>
        </p:nvPicPr>
        <p:blipFill rotWithShape="1">
          <a:blip r:embed="rId2"/>
          <a:srcRect b="78829"/>
          <a:stretch/>
        </p:blipFill>
        <p:spPr>
          <a:xfrm>
            <a:off x="94505" y="754416"/>
            <a:ext cx="7326476" cy="966738"/>
          </a:xfrm>
          <a:prstGeom prst="rect">
            <a:avLst/>
          </a:prstGeom>
        </p:spPr>
      </p:pic>
      <p:sp>
        <p:nvSpPr>
          <p:cNvPr id="3" name="Slide Number Placeholder 2"/>
          <p:cNvSpPr>
            <a:spLocks noGrp="1"/>
          </p:cNvSpPr>
          <p:nvPr>
            <p:ph type="sldNum" sz="quarter" idx="12"/>
          </p:nvPr>
        </p:nvSpPr>
        <p:spPr/>
        <p:txBody>
          <a:bodyPr/>
          <a:lstStyle/>
          <a:p>
            <a:fld id="{ECA1E678-7574-44C6-9E59-24D6CCED4748}" type="slidenum">
              <a:rPr lang="en-US" smtClean="0"/>
              <a:t>23</a:t>
            </a:fld>
            <a:endParaRPr lang="en-US"/>
          </a:p>
        </p:txBody>
      </p:sp>
      <p:sp>
        <p:nvSpPr>
          <p:cNvPr id="5" name="Rectangle 4"/>
          <p:cNvSpPr/>
          <p:nvPr/>
        </p:nvSpPr>
        <p:spPr>
          <a:xfrm>
            <a:off x="7373220" y="1039043"/>
            <a:ext cx="4580989" cy="5632311"/>
          </a:xfrm>
          <a:prstGeom prst="rect">
            <a:avLst/>
          </a:prstGeom>
          <a:solidFill>
            <a:schemeClr val="tx2">
              <a:lumMod val="20000"/>
              <a:lumOff val="80000"/>
            </a:schemeClr>
          </a:solidFill>
        </p:spPr>
        <p:txBody>
          <a:bodyPr wrap="square">
            <a:spAutoFit/>
          </a:bodyPr>
          <a:lstStyle/>
          <a:p>
            <a:r>
              <a:rPr lang="en-US" sz="2000" b="1" dirty="0"/>
              <a:t>Correlation</a:t>
            </a:r>
            <a:r>
              <a:rPr lang="en-US" sz="2000" dirty="0"/>
              <a:t> is a term in statistics that refers to the degree of association between two random variables</a:t>
            </a:r>
            <a:r>
              <a:rPr lang="en-US" sz="2000" dirty="0" smtClean="0"/>
              <a:t>.</a:t>
            </a:r>
          </a:p>
          <a:p>
            <a:r>
              <a:rPr lang="en-US" sz="2000" b="1" dirty="0" smtClean="0"/>
              <a:t>3 Types</a:t>
            </a:r>
          </a:p>
          <a:p>
            <a:pPr marL="514350" indent="-514350">
              <a:buFont typeface="+mj-lt"/>
              <a:buAutoNum type="romanLcPeriod"/>
            </a:pPr>
            <a:r>
              <a:rPr lang="en-US" sz="2000" b="1" dirty="0"/>
              <a:t>Positive correlation </a:t>
            </a:r>
            <a:r>
              <a:rPr lang="en-US" sz="2000" dirty="0"/>
              <a:t>is when you observe A increasing and B increases as well. Or if A decreases, B correspondingly decreases. Example: the more purchases made in your app, the more time is spent using your app.</a:t>
            </a:r>
          </a:p>
          <a:p>
            <a:pPr marL="514350" indent="-514350">
              <a:buFont typeface="+mj-lt"/>
              <a:buAutoNum type="romanLcPeriod"/>
            </a:pPr>
            <a:r>
              <a:rPr lang="en-US" sz="2000" b="1" dirty="0"/>
              <a:t>Negative correlation </a:t>
            </a:r>
            <a:r>
              <a:rPr lang="en-US" sz="2000" dirty="0"/>
              <a:t>is when an increase in A leads to a decrease in B or vice versa</a:t>
            </a:r>
            <a:r>
              <a:rPr lang="en-US" sz="2000" dirty="0" smtClean="0"/>
              <a:t>.</a:t>
            </a:r>
          </a:p>
          <a:p>
            <a:pPr marL="514350" indent="-514350">
              <a:buFont typeface="+mj-lt"/>
              <a:buAutoNum type="romanLcPeriod"/>
            </a:pPr>
            <a:r>
              <a:rPr lang="en-US" sz="2000" b="1" dirty="0" smtClean="0"/>
              <a:t>No </a:t>
            </a:r>
            <a:r>
              <a:rPr lang="en-US" sz="2000" b="1" dirty="0"/>
              <a:t>correlation </a:t>
            </a:r>
            <a:r>
              <a:rPr lang="en-US" sz="2000" dirty="0"/>
              <a:t>is when two variables are completely unrelated and a change in A leads to no changes in B, or vice versa.</a:t>
            </a:r>
          </a:p>
        </p:txBody>
      </p:sp>
      <p:sp>
        <p:nvSpPr>
          <p:cNvPr id="6" name="Rectangle 5"/>
          <p:cNvSpPr/>
          <p:nvPr/>
        </p:nvSpPr>
        <p:spPr>
          <a:xfrm>
            <a:off x="461257" y="2130213"/>
            <a:ext cx="6545211" cy="1938992"/>
          </a:xfrm>
          <a:prstGeom prst="rect">
            <a:avLst/>
          </a:prstGeom>
          <a:solidFill>
            <a:schemeClr val="bg2">
              <a:lumMod val="90000"/>
            </a:schemeClr>
          </a:solidFill>
        </p:spPr>
        <p:txBody>
          <a:bodyPr wrap="square">
            <a:spAutoFit/>
          </a:bodyPr>
          <a:lstStyle/>
          <a:p>
            <a:r>
              <a:rPr lang="en-US" sz="2000" b="1" dirty="0"/>
              <a:t>Causation </a:t>
            </a:r>
            <a:r>
              <a:rPr lang="en-US" sz="2000" dirty="0"/>
              <a:t>is implying that A and B have a cause-and-effect relationship with one another. </a:t>
            </a:r>
            <a:endParaRPr lang="en-US" sz="2000" dirty="0" smtClean="0"/>
          </a:p>
          <a:p>
            <a:pPr marL="342900" indent="-342900">
              <a:buFont typeface="Wingdings" panose="05000000000000000000" pitchFamily="2" charset="2"/>
              <a:buChar char="ü"/>
            </a:pPr>
            <a:r>
              <a:rPr lang="en-US" sz="2000" dirty="0" smtClean="0"/>
              <a:t>causation </a:t>
            </a:r>
            <a:r>
              <a:rPr lang="en-US" sz="2000" dirty="0"/>
              <a:t>means that two events appear at the same time or one after the other.</a:t>
            </a:r>
          </a:p>
          <a:p>
            <a:pPr marL="342900" indent="-342900">
              <a:buFont typeface="Wingdings" panose="05000000000000000000" pitchFamily="2" charset="2"/>
              <a:buChar char="ü"/>
            </a:pPr>
            <a:r>
              <a:rPr lang="en-US" sz="2000" dirty="0" smtClean="0"/>
              <a:t>it </a:t>
            </a:r>
            <a:r>
              <a:rPr lang="en-US" sz="2000" dirty="0"/>
              <a:t>means these two variables not only appear together, the existence of one causes the other to manifest.</a:t>
            </a:r>
          </a:p>
        </p:txBody>
      </p:sp>
      <p:pic>
        <p:nvPicPr>
          <p:cNvPr id="7" name="Picture 6"/>
          <p:cNvPicPr>
            <a:picLocks noChangeAspect="1"/>
          </p:cNvPicPr>
          <p:nvPr/>
        </p:nvPicPr>
        <p:blipFill>
          <a:blip r:embed="rId3"/>
          <a:stretch>
            <a:fillRect/>
          </a:stretch>
        </p:blipFill>
        <p:spPr>
          <a:xfrm>
            <a:off x="1407399" y="4181847"/>
            <a:ext cx="4108498" cy="2303005"/>
          </a:xfrm>
          <a:prstGeom prst="rect">
            <a:avLst/>
          </a:prstGeom>
        </p:spPr>
      </p:pic>
      <p:sp>
        <p:nvSpPr>
          <p:cNvPr id="8" name="Rectangle 7"/>
          <p:cNvSpPr/>
          <p:nvPr/>
        </p:nvSpPr>
        <p:spPr>
          <a:xfrm>
            <a:off x="485138" y="1494351"/>
            <a:ext cx="5300041" cy="523220"/>
          </a:xfrm>
          <a:prstGeom prst="rect">
            <a:avLst/>
          </a:prstGeom>
        </p:spPr>
        <p:txBody>
          <a:bodyPr wrap="none">
            <a:spAutoFit/>
          </a:bodyPr>
          <a:lstStyle/>
          <a:p>
            <a:r>
              <a:rPr lang="en-US" sz="2800" dirty="0"/>
              <a:t>It can sometimes be a </a:t>
            </a:r>
            <a:r>
              <a:rPr lang="en-US" sz="2800" dirty="0" smtClean="0"/>
              <a:t>coincidence!</a:t>
            </a:r>
            <a:endParaRPr lang="en-US" sz="2800" dirty="0"/>
          </a:p>
        </p:txBody>
      </p:sp>
      <p:sp>
        <p:nvSpPr>
          <p:cNvPr id="9" name="Rectangle 8"/>
          <p:cNvSpPr/>
          <p:nvPr/>
        </p:nvSpPr>
        <p:spPr>
          <a:xfrm>
            <a:off x="485138" y="6478362"/>
            <a:ext cx="4105483" cy="307777"/>
          </a:xfrm>
          <a:prstGeom prst="rect">
            <a:avLst/>
          </a:prstGeom>
        </p:spPr>
        <p:txBody>
          <a:bodyPr wrap="none">
            <a:spAutoFit/>
          </a:bodyPr>
          <a:lstStyle/>
          <a:p>
            <a:r>
              <a:rPr lang="en-US" sz="1400" dirty="0">
                <a:hlinkClick r:id="rId4"/>
              </a:rPr>
              <a:t>https://clevertap.com/blog/correlation-vs-causation</a:t>
            </a:r>
            <a:r>
              <a:rPr lang="en-US" sz="1400" dirty="0" smtClean="0">
                <a:hlinkClick r:id="rId4"/>
              </a:rPr>
              <a:t>/</a:t>
            </a:r>
            <a:r>
              <a:rPr lang="en-US" sz="1400" dirty="0" smtClean="0"/>
              <a:t> </a:t>
            </a:r>
            <a:endParaRPr lang="en-US" sz="1400" dirty="0"/>
          </a:p>
        </p:txBody>
      </p:sp>
    </p:spTree>
    <p:extLst>
      <p:ext uri="{BB962C8B-B14F-4D97-AF65-F5344CB8AC3E}">
        <p14:creationId xmlns:p14="http://schemas.microsoft.com/office/powerpoint/2010/main" val="67300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857" y="1"/>
            <a:ext cx="10515600" cy="962076"/>
          </a:xfrm>
        </p:spPr>
        <p:txBody>
          <a:bodyPr/>
          <a:lstStyle/>
          <a:p>
            <a:pPr algn="ctr"/>
            <a:r>
              <a:rPr lang="en-US" b="1" dirty="0" smtClean="0">
                <a:solidFill>
                  <a:srgbClr val="800040"/>
                </a:solidFill>
              </a:rPr>
              <a:t>Major Uses </a:t>
            </a:r>
            <a:r>
              <a:rPr lang="en-US" b="1" dirty="0">
                <a:solidFill>
                  <a:srgbClr val="800040"/>
                </a:solidFill>
              </a:rPr>
              <a:t>for </a:t>
            </a:r>
            <a:r>
              <a:rPr lang="en-US" b="1" dirty="0" smtClean="0">
                <a:solidFill>
                  <a:srgbClr val="800040"/>
                </a:solidFill>
              </a:rPr>
              <a:t>Regression Analysis</a:t>
            </a:r>
            <a:endParaRPr lang="en-US" b="1" dirty="0">
              <a:solidFill>
                <a:srgbClr val="800040"/>
              </a:solidFill>
            </a:endParaRPr>
          </a:p>
        </p:txBody>
      </p:sp>
      <p:sp>
        <p:nvSpPr>
          <p:cNvPr id="3" name="Content Placeholder 2"/>
          <p:cNvSpPr>
            <a:spLocks noGrp="1"/>
          </p:cNvSpPr>
          <p:nvPr>
            <p:ph idx="1"/>
          </p:nvPr>
        </p:nvSpPr>
        <p:spPr>
          <a:xfrm>
            <a:off x="256572" y="1222725"/>
            <a:ext cx="11648387" cy="5152634"/>
          </a:xfrm>
        </p:spPr>
        <p:txBody>
          <a:bodyPr>
            <a:noAutofit/>
          </a:bodyPr>
          <a:lstStyle/>
          <a:p>
            <a:pPr marL="457200" indent="-457200" algn="just">
              <a:buFont typeface="+mj-lt"/>
              <a:buAutoNum type="arabicPeriod"/>
            </a:pPr>
            <a:r>
              <a:rPr lang="en-US" sz="2600" b="1" dirty="0" smtClean="0"/>
              <a:t>Determining </a:t>
            </a:r>
            <a:r>
              <a:rPr lang="en-US" sz="2600" b="1" dirty="0"/>
              <a:t>the strength of </a:t>
            </a:r>
            <a:r>
              <a:rPr lang="en-US" sz="2600" b="1" dirty="0" smtClean="0"/>
              <a:t>predictors</a:t>
            </a:r>
            <a:r>
              <a:rPr lang="en-US" sz="2600" b="1" dirty="0"/>
              <a:t> </a:t>
            </a:r>
            <a:r>
              <a:rPr lang="en-US" sz="2600" dirty="0" smtClean="0"/>
              <a:t>- the </a:t>
            </a:r>
            <a:r>
              <a:rPr lang="en-US" sz="2600" dirty="0"/>
              <a:t>regression might be used to identify the strength of the effect that the independent variable(s) have on a dependent variable.  Typical questions are what is the strength of relationship between dose and effect, sales and marketing spending, or age and income</a:t>
            </a:r>
            <a:r>
              <a:rPr lang="en-US" sz="2600" dirty="0" smtClean="0"/>
              <a:t>.</a:t>
            </a:r>
            <a:endParaRPr lang="en-US" sz="2600" dirty="0"/>
          </a:p>
          <a:p>
            <a:pPr marL="457200" indent="-457200" algn="just">
              <a:buFont typeface="+mj-lt"/>
              <a:buAutoNum type="arabicPeriod"/>
            </a:pPr>
            <a:r>
              <a:rPr lang="en-US" sz="2600" b="1" dirty="0" smtClean="0"/>
              <a:t>Forecasting </a:t>
            </a:r>
            <a:r>
              <a:rPr lang="en-US" sz="2600" b="1" dirty="0"/>
              <a:t>an </a:t>
            </a:r>
            <a:r>
              <a:rPr lang="en-US" sz="2600" b="1" dirty="0" smtClean="0"/>
              <a:t>effect</a:t>
            </a:r>
            <a:r>
              <a:rPr lang="en-US" sz="2600" b="1" dirty="0"/>
              <a:t> </a:t>
            </a:r>
            <a:r>
              <a:rPr lang="en-US" sz="2600" dirty="0" smtClean="0"/>
              <a:t>- it </a:t>
            </a:r>
            <a:r>
              <a:rPr lang="en-US" sz="2600" dirty="0"/>
              <a:t>can be used to forecast effects or impact of changes.  That is, the regression analysis helps us to understand how much the dependent variable changes with a change in one or more independent variables.  A typical question is, “how much additional sales income do I get for each additional $1000 spent on marketing?</a:t>
            </a:r>
            <a:r>
              <a:rPr lang="en-US" sz="2600" dirty="0" smtClean="0"/>
              <a:t>”</a:t>
            </a:r>
            <a:endParaRPr lang="en-US" sz="2600" dirty="0"/>
          </a:p>
          <a:p>
            <a:pPr marL="457200" indent="-457200" algn="just">
              <a:buFont typeface="+mj-lt"/>
              <a:buAutoNum type="arabicPeriod"/>
            </a:pPr>
            <a:r>
              <a:rPr lang="en-US" sz="2600" b="1" dirty="0" smtClean="0"/>
              <a:t>Trend forecasting</a:t>
            </a:r>
            <a:r>
              <a:rPr lang="en-US" sz="2600" b="1" dirty="0"/>
              <a:t> </a:t>
            </a:r>
            <a:r>
              <a:rPr lang="en-US" sz="2600" dirty="0" smtClean="0"/>
              <a:t>- regression </a:t>
            </a:r>
            <a:r>
              <a:rPr lang="en-US" sz="2600" dirty="0"/>
              <a:t>analysis predicts trends and future values.  The regression analysis can be used to get point estimates.  A typical question is, “what will the price of gold be in 6 months?”</a:t>
            </a:r>
          </a:p>
        </p:txBody>
      </p:sp>
      <p:sp>
        <p:nvSpPr>
          <p:cNvPr id="4" name="Slide Number Placeholder 3"/>
          <p:cNvSpPr>
            <a:spLocks noGrp="1"/>
          </p:cNvSpPr>
          <p:nvPr>
            <p:ph type="sldNum" sz="quarter" idx="12"/>
          </p:nvPr>
        </p:nvSpPr>
        <p:spPr/>
        <p:txBody>
          <a:bodyPr/>
          <a:lstStyle/>
          <a:p>
            <a:fld id="{ECA1E678-7574-44C6-9E59-24D6CCED4748}" type="slidenum">
              <a:rPr lang="en-US" smtClean="0"/>
              <a:t>24</a:t>
            </a:fld>
            <a:endParaRPr lang="en-US"/>
          </a:p>
        </p:txBody>
      </p:sp>
    </p:spTree>
    <p:extLst>
      <p:ext uri="{BB962C8B-B14F-4D97-AF65-F5344CB8AC3E}">
        <p14:creationId xmlns:p14="http://schemas.microsoft.com/office/powerpoint/2010/main" val="18885484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4358"/>
          </a:xfrm>
        </p:spPr>
        <p:txBody>
          <a:bodyPr/>
          <a:lstStyle/>
          <a:p>
            <a:pPr algn="ctr"/>
            <a:r>
              <a:rPr lang="en-US" b="1" dirty="0" smtClean="0">
                <a:solidFill>
                  <a:srgbClr val="800040"/>
                </a:solidFill>
                <a:latin typeface="+mn-lt"/>
              </a:rPr>
              <a:t>Regression Analysis</a:t>
            </a:r>
            <a:endParaRPr lang="en-US" b="1" dirty="0">
              <a:solidFill>
                <a:srgbClr val="800040"/>
              </a:solidFill>
              <a:latin typeface="+mn-lt"/>
            </a:endParaRPr>
          </a:p>
        </p:txBody>
      </p:sp>
      <p:sp>
        <p:nvSpPr>
          <p:cNvPr id="3" name="Content Placeholder 2"/>
          <p:cNvSpPr>
            <a:spLocks noGrp="1"/>
          </p:cNvSpPr>
          <p:nvPr>
            <p:ph idx="1"/>
          </p:nvPr>
        </p:nvSpPr>
        <p:spPr>
          <a:xfrm>
            <a:off x="627183" y="1403594"/>
            <a:ext cx="11119339" cy="4351338"/>
          </a:xfrm>
        </p:spPr>
        <p:txBody>
          <a:bodyPr/>
          <a:lstStyle/>
          <a:p>
            <a:pPr algn="just"/>
            <a:r>
              <a:rPr lang="en-US" dirty="0"/>
              <a:t>The simplest case to examine is one in which a variable Y , referred to as the </a:t>
            </a:r>
            <a:r>
              <a:rPr lang="en-US" b="1" dirty="0"/>
              <a:t>dependent</a:t>
            </a:r>
            <a:r>
              <a:rPr lang="en-US" dirty="0"/>
              <a:t> or target variable, may be related to one variable X, called an </a:t>
            </a:r>
            <a:r>
              <a:rPr lang="en-US" b="1" dirty="0"/>
              <a:t>independent</a:t>
            </a:r>
            <a:r>
              <a:rPr lang="en-US" dirty="0"/>
              <a:t> or explanatory variable, or simply a </a:t>
            </a:r>
            <a:r>
              <a:rPr lang="en-US" dirty="0" err="1"/>
              <a:t>regressor</a:t>
            </a:r>
            <a:r>
              <a:rPr lang="en-US" dirty="0"/>
              <a:t>. </a:t>
            </a:r>
            <a:endParaRPr lang="en-US" dirty="0" smtClean="0"/>
          </a:p>
          <a:p>
            <a:pPr algn="just"/>
            <a:r>
              <a:rPr lang="en-US" dirty="0" smtClean="0"/>
              <a:t>If </a:t>
            </a:r>
            <a:r>
              <a:rPr lang="en-US" dirty="0"/>
              <a:t>the relationship between Y and X is believed to be linear, then the equation for a line may be appropriate: </a:t>
            </a:r>
            <a:endParaRPr lang="en-US" dirty="0" smtClean="0"/>
          </a:p>
          <a:p>
            <a:pPr marL="0" indent="0">
              <a:buNone/>
            </a:pPr>
            <a:r>
              <a:rPr lang="en-US" dirty="0"/>
              <a:t>	</a:t>
            </a:r>
            <a:r>
              <a:rPr lang="en-US" dirty="0" smtClean="0"/>
              <a:t>	Y </a:t>
            </a:r>
            <a:r>
              <a:rPr lang="en-US" dirty="0"/>
              <a:t>= β1 + β2X, </a:t>
            </a:r>
            <a:endParaRPr lang="en-US" dirty="0" smtClean="0"/>
          </a:p>
          <a:p>
            <a:pPr marL="0" indent="0">
              <a:buNone/>
            </a:pPr>
            <a:r>
              <a:rPr lang="en-US" dirty="0"/>
              <a:t>	</a:t>
            </a:r>
            <a:r>
              <a:rPr lang="en-US" dirty="0" smtClean="0"/>
              <a:t>where </a:t>
            </a:r>
            <a:r>
              <a:rPr lang="en-US" dirty="0"/>
              <a:t>β1 is an </a:t>
            </a:r>
            <a:r>
              <a:rPr lang="en-US" b="1" dirty="0"/>
              <a:t>intercept</a:t>
            </a:r>
            <a:r>
              <a:rPr lang="en-US" dirty="0"/>
              <a:t> term and β2 is a </a:t>
            </a:r>
            <a:r>
              <a:rPr lang="en-US" b="1" dirty="0"/>
              <a:t>slope coefficient</a:t>
            </a:r>
            <a:r>
              <a:rPr lang="en-US" dirty="0"/>
              <a:t>. </a:t>
            </a:r>
            <a:endParaRPr lang="en-US" dirty="0" smtClean="0"/>
          </a:p>
          <a:p>
            <a:pPr algn="just"/>
            <a:r>
              <a:rPr lang="en-US" dirty="0" smtClean="0"/>
              <a:t>In </a:t>
            </a:r>
            <a:r>
              <a:rPr lang="en-US" dirty="0"/>
              <a:t>simplest terms, the purpose of regression is to try to </a:t>
            </a:r>
            <a:r>
              <a:rPr lang="en-US" b="1" dirty="0"/>
              <a:t>find the best fit line</a:t>
            </a:r>
            <a:r>
              <a:rPr lang="en-US" dirty="0"/>
              <a:t> or </a:t>
            </a:r>
            <a:r>
              <a:rPr lang="en-US" b="1" dirty="0"/>
              <a:t>equation</a:t>
            </a:r>
            <a:r>
              <a:rPr lang="en-US" dirty="0"/>
              <a:t> that expresses the relationship between Y and X.</a:t>
            </a:r>
          </a:p>
        </p:txBody>
      </p:sp>
      <p:sp>
        <p:nvSpPr>
          <p:cNvPr id="4" name="Slide Number Placeholder 3"/>
          <p:cNvSpPr>
            <a:spLocks noGrp="1"/>
          </p:cNvSpPr>
          <p:nvPr>
            <p:ph type="sldNum" sz="quarter" idx="12"/>
          </p:nvPr>
        </p:nvSpPr>
        <p:spPr/>
        <p:txBody>
          <a:bodyPr/>
          <a:lstStyle/>
          <a:p>
            <a:fld id="{ECA1E678-7574-44C6-9E59-24D6CCED4748}" type="slidenum">
              <a:rPr lang="en-US" smtClean="0"/>
              <a:t>25</a:t>
            </a:fld>
            <a:endParaRPr lang="en-US"/>
          </a:p>
        </p:txBody>
      </p:sp>
    </p:spTree>
    <p:extLst>
      <p:ext uri="{BB962C8B-B14F-4D97-AF65-F5344CB8AC3E}">
        <p14:creationId xmlns:p14="http://schemas.microsoft.com/office/powerpoint/2010/main" val="2315244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0404" y="0"/>
            <a:ext cx="10515600" cy="802493"/>
          </a:xfrm>
        </p:spPr>
        <p:txBody>
          <a:bodyPr/>
          <a:lstStyle/>
          <a:p>
            <a:pPr algn="ctr"/>
            <a:r>
              <a:rPr lang="en-US" dirty="0" smtClean="0">
                <a:solidFill>
                  <a:srgbClr val="800040"/>
                </a:solidFill>
                <a:latin typeface="+mn-lt"/>
              </a:rPr>
              <a:t>Types of Relationship</a:t>
            </a:r>
            <a:endParaRPr lang="en-US" dirty="0">
              <a:solidFill>
                <a:srgbClr val="800040"/>
              </a:solidFill>
              <a:latin typeface="+mn-lt"/>
            </a:endParaRPr>
          </a:p>
        </p:txBody>
      </p:sp>
      <p:pic>
        <p:nvPicPr>
          <p:cNvPr id="5" name="Picture 4"/>
          <p:cNvPicPr>
            <a:picLocks noChangeAspect="1"/>
          </p:cNvPicPr>
          <p:nvPr/>
        </p:nvPicPr>
        <p:blipFill>
          <a:blip r:embed="rId2"/>
          <a:stretch>
            <a:fillRect/>
          </a:stretch>
        </p:blipFill>
        <p:spPr>
          <a:xfrm>
            <a:off x="613857" y="870529"/>
            <a:ext cx="4143375" cy="3057525"/>
          </a:xfrm>
          <a:prstGeom prst="rect">
            <a:avLst/>
          </a:prstGeom>
        </p:spPr>
      </p:pic>
      <p:sp>
        <p:nvSpPr>
          <p:cNvPr id="6" name="Rectangle 5"/>
          <p:cNvSpPr/>
          <p:nvPr/>
        </p:nvSpPr>
        <p:spPr>
          <a:xfrm>
            <a:off x="186470" y="720421"/>
            <a:ext cx="5641538" cy="461665"/>
          </a:xfrm>
          <a:prstGeom prst="rect">
            <a:avLst/>
          </a:prstGeom>
        </p:spPr>
        <p:txBody>
          <a:bodyPr wrap="none">
            <a:spAutoFit/>
          </a:bodyPr>
          <a:lstStyle/>
          <a:p>
            <a:r>
              <a:rPr lang="en-US" sz="2400" b="1" dirty="0">
                <a:solidFill>
                  <a:srgbClr val="C00000"/>
                </a:solidFill>
              </a:rPr>
              <a:t>Deterministic (or Functional) Relationships</a:t>
            </a:r>
          </a:p>
        </p:txBody>
      </p:sp>
      <p:sp>
        <p:nvSpPr>
          <p:cNvPr id="7" name="Rectangle 1"/>
          <p:cNvSpPr>
            <a:spLocks noChangeArrowheads="1"/>
          </p:cNvSpPr>
          <p:nvPr/>
        </p:nvSpPr>
        <p:spPr bwMode="auto">
          <a:xfrm>
            <a:off x="186470" y="4078162"/>
            <a:ext cx="5429177" cy="2215991"/>
          </a:xfrm>
          <a:prstGeom prst="rect">
            <a:avLst/>
          </a:prstGeom>
          <a:solidFill>
            <a:schemeClr val="accent1">
              <a:lumMod val="20000"/>
              <a:lumOff val="80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mn-lt"/>
                <a:cs typeface="Times New Roman" panose="02020603050405020304" pitchFamily="18" charset="0"/>
              </a:rPr>
              <a:t>An </a:t>
            </a:r>
            <a:r>
              <a:rPr kumimoji="0" lang="en-US" altLang="en-US" b="1" i="0" u="none" strike="noStrike" cap="none" normalizeH="0" baseline="0" dirty="0" smtClean="0">
                <a:ln>
                  <a:noFill/>
                </a:ln>
                <a:solidFill>
                  <a:srgbClr val="000000"/>
                </a:solidFill>
                <a:effectLst/>
                <a:latin typeface="+mn-lt"/>
                <a:cs typeface="Times New Roman" panose="02020603050405020304" pitchFamily="18" charset="0"/>
              </a:rPr>
              <a:t>exact relationship </a:t>
            </a:r>
            <a:r>
              <a:rPr kumimoji="0" lang="en-US" altLang="en-US" b="0" i="0" u="none" strike="noStrike" cap="none" normalizeH="0" baseline="0" dirty="0" smtClean="0">
                <a:ln>
                  <a:noFill/>
                </a:ln>
                <a:solidFill>
                  <a:srgbClr val="000000"/>
                </a:solidFill>
                <a:effectLst/>
                <a:latin typeface="+mn-lt"/>
                <a:cs typeface="Times New Roman" panose="02020603050405020304" pitchFamily="18" charset="0"/>
              </a:rPr>
              <a:t>between the predictor </a:t>
            </a:r>
            <a:r>
              <a:rPr kumimoji="0" lang="en-US" altLang="en-US" b="0" i="1" u="none" strike="noStrike" cap="none" normalizeH="0" baseline="0" dirty="0" smtClean="0">
                <a:ln>
                  <a:noFill/>
                </a:ln>
                <a:solidFill>
                  <a:srgbClr val="000000"/>
                </a:solidFill>
                <a:effectLst/>
                <a:latin typeface="+mn-lt"/>
                <a:cs typeface="Times New Roman" panose="02020603050405020304" pitchFamily="18" charset="0"/>
              </a:rPr>
              <a:t>x</a:t>
            </a:r>
            <a:r>
              <a:rPr kumimoji="0" lang="en-US" altLang="en-US" b="0" i="0" u="none" strike="noStrike" cap="none" normalizeH="0" baseline="0" dirty="0" smtClean="0">
                <a:ln>
                  <a:noFill/>
                </a:ln>
                <a:solidFill>
                  <a:srgbClr val="000000"/>
                </a:solidFill>
                <a:effectLst/>
                <a:latin typeface="+mn-lt"/>
                <a:cs typeface="Times New Roman" panose="02020603050405020304" pitchFamily="18" charset="0"/>
              </a:rPr>
              <a:t> and the response </a:t>
            </a:r>
            <a:r>
              <a:rPr kumimoji="0" lang="en-US" altLang="en-US" b="0" i="1" u="none" strike="noStrike" cap="none" normalizeH="0" baseline="0" dirty="0" smtClean="0">
                <a:ln>
                  <a:noFill/>
                </a:ln>
                <a:solidFill>
                  <a:srgbClr val="000000"/>
                </a:solidFill>
                <a:effectLst/>
                <a:latin typeface="+mn-lt"/>
                <a:cs typeface="Times New Roman" panose="02020603050405020304" pitchFamily="18" charset="0"/>
              </a:rPr>
              <a:t>y</a:t>
            </a:r>
            <a:r>
              <a:rPr kumimoji="0" lang="en-US" altLang="en-US" b="0" i="0" u="none" strike="noStrike" cap="none" normalizeH="0" baseline="0" dirty="0" smtClean="0">
                <a:ln>
                  <a:noFill/>
                </a:ln>
                <a:solidFill>
                  <a:srgbClr val="000000"/>
                </a:solidFill>
                <a:effectLst/>
                <a:latin typeface="+mn-lt"/>
                <a:cs typeface="Times New Roman" panose="02020603050405020304" pitchFamily="18" charset="0"/>
              </a:rPr>
              <a:t>. Take, for instance, the conversion relationship between temperature in degrees Celsius (</a:t>
            </a:r>
            <a:r>
              <a:rPr kumimoji="0" lang="en-US" altLang="en-US" b="1" i="1" u="none" strike="noStrike" cap="none" normalizeH="0" baseline="0" dirty="0" smtClean="0">
                <a:ln>
                  <a:noFill/>
                </a:ln>
                <a:solidFill>
                  <a:srgbClr val="000000"/>
                </a:solidFill>
                <a:effectLst/>
                <a:latin typeface="+mn-lt"/>
                <a:cs typeface="Times New Roman" panose="02020603050405020304" pitchFamily="18" charset="0"/>
              </a:rPr>
              <a:t>C</a:t>
            </a:r>
            <a:r>
              <a:rPr kumimoji="0" lang="en-US" altLang="en-US" b="0" i="0" u="none" strike="noStrike" cap="none" normalizeH="0" baseline="0" dirty="0" smtClean="0">
                <a:ln>
                  <a:noFill/>
                </a:ln>
                <a:solidFill>
                  <a:srgbClr val="000000"/>
                </a:solidFill>
                <a:effectLst/>
                <a:latin typeface="+mn-lt"/>
                <a:cs typeface="Times New Roman" panose="02020603050405020304" pitchFamily="18" charset="0"/>
              </a:rPr>
              <a:t>) and temperature in degrees Fahrenheit (</a:t>
            </a:r>
            <a:r>
              <a:rPr kumimoji="0" lang="en-US" altLang="en-US" b="1" i="1" u="none" strike="noStrike" cap="none" normalizeH="0" baseline="0" dirty="0" smtClean="0">
                <a:ln>
                  <a:noFill/>
                </a:ln>
                <a:solidFill>
                  <a:srgbClr val="000000"/>
                </a:solidFill>
                <a:effectLst/>
                <a:latin typeface="+mn-lt"/>
                <a:cs typeface="Times New Roman" panose="02020603050405020304" pitchFamily="18" charset="0"/>
              </a:rPr>
              <a:t>F</a:t>
            </a:r>
            <a:r>
              <a:rPr kumimoji="0" lang="en-US" altLang="en-US" b="0" i="0" u="none" strike="noStrike" cap="none" normalizeH="0" baseline="0" dirty="0" smtClean="0">
                <a:ln>
                  <a:noFill/>
                </a:ln>
                <a:solidFill>
                  <a:srgbClr val="000000"/>
                </a:solidFill>
                <a:effectLst/>
                <a:latin typeface="+mn-lt"/>
                <a:cs typeface="Times New Roman" panose="02020603050405020304" pitchFamily="18" charset="0"/>
              </a:rPr>
              <a:t>).                              We know the relationship is:</a:t>
            </a:r>
            <a:r>
              <a:rPr lang="en-US" altLang="en-US" dirty="0">
                <a:latin typeface="+mn-lt"/>
              </a:rPr>
              <a:t> </a:t>
            </a:r>
            <a:r>
              <a:rPr kumimoji="0" lang="en-US" altLang="en-US" b="0" i="0" u="none" strike="noStrike" cap="none" normalizeH="0" baseline="0" dirty="0" smtClean="0">
                <a:ln>
                  <a:noFill/>
                </a:ln>
                <a:solidFill>
                  <a:srgbClr val="000000"/>
                </a:solidFill>
                <a:effectLst/>
                <a:latin typeface="+mn-lt"/>
                <a:cs typeface="Times New Roman" panose="02020603050405020304" pitchFamily="18" charset="0"/>
              </a:rPr>
              <a:t>F=95C+32</a:t>
            </a:r>
            <a:endParaRPr kumimoji="0" lang="en-US" altLang="en-US"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mn-lt"/>
                <a:cs typeface="Times New Roman" panose="02020603050405020304" pitchFamily="18" charset="0"/>
              </a:rPr>
              <a:t>Therefore, if we know that it is 10 degrees Celsius, we also know that it is 50 degrees Fahrenheit:</a:t>
            </a:r>
            <a:endParaRPr kumimoji="0" lang="en-US" altLang="en-US"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mn-lt"/>
                <a:cs typeface="Times New Roman" panose="02020603050405020304" pitchFamily="18" charset="0"/>
              </a:rPr>
              <a:t>F=95(10)+32=50</a:t>
            </a:r>
            <a:endParaRPr kumimoji="0" lang="en-US" altLang="en-US" b="0" i="0" u="none" strike="noStrike" cap="none" normalizeH="0" baseline="0" dirty="0" smtClean="0">
              <a:ln>
                <a:noFill/>
              </a:ln>
              <a:solidFill>
                <a:schemeClr val="tx1"/>
              </a:solidFill>
              <a:effectLst/>
              <a:latin typeface="+mn-lt"/>
            </a:endParaRPr>
          </a:p>
        </p:txBody>
      </p:sp>
      <p:pic>
        <p:nvPicPr>
          <p:cNvPr id="8" name="Picture 7"/>
          <p:cNvPicPr>
            <a:picLocks noChangeAspect="1"/>
          </p:cNvPicPr>
          <p:nvPr/>
        </p:nvPicPr>
        <p:blipFill>
          <a:blip r:embed="rId3"/>
          <a:stretch>
            <a:fillRect/>
          </a:stretch>
        </p:blipFill>
        <p:spPr>
          <a:xfrm>
            <a:off x="6833354" y="1495002"/>
            <a:ext cx="3924300" cy="3105150"/>
          </a:xfrm>
          <a:prstGeom prst="rect">
            <a:avLst/>
          </a:prstGeom>
        </p:spPr>
      </p:pic>
      <p:sp>
        <p:nvSpPr>
          <p:cNvPr id="9" name="Rectangle 8"/>
          <p:cNvSpPr/>
          <p:nvPr/>
        </p:nvSpPr>
        <p:spPr>
          <a:xfrm>
            <a:off x="7500495" y="870529"/>
            <a:ext cx="3222156" cy="461665"/>
          </a:xfrm>
          <a:prstGeom prst="rect">
            <a:avLst/>
          </a:prstGeom>
        </p:spPr>
        <p:txBody>
          <a:bodyPr wrap="none">
            <a:spAutoFit/>
          </a:bodyPr>
          <a:lstStyle/>
          <a:p>
            <a:r>
              <a:rPr lang="en-US" sz="2400" b="1" dirty="0" smtClean="0">
                <a:solidFill>
                  <a:srgbClr val="C00000"/>
                </a:solidFill>
              </a:rPr>
              <a:t>Statistical Relationships</a:t>
            </a:r>
            <a:endParaRPr lang="en-US" sz="2400" b="1" dirty="0">
              <a:solidFill>
                <a:srgbClr val="C00000"/>
              </a:solidFill>
            </a:endParaRPr>
          </a:p>
        </p:txBody>
      </p:sp>
      <p:sp>
        <p:nvSpPr>
          <p:cNvPr id="10" name="Rectangle 9"/>
          <p:cNvSpPr/>
          <p:nvPr/>
        </p:nvSpPr>
        <p:spPr>
          <a:xfrm>
            <a:off x="6251918" y="4791669"/>
            <a:ext cx="5460612" cy="1323439"/>
          </a:xfrm>
          <a:prstGeom prst="rect">
            <a:avLst/>
          </a:prstGeom>
          <a:solidFill>
            <a:schemeClr val="accent6">
              <a:lumMod val="20000"/>
              <a:lumOff val="80000"/>
            </a:schemeClr>
          </a:solidFill>
        </p:spPr>
        <p:txBody>
          <a:bodyPr wrap="square">
            <a:spAutoFit/>
          </a:bodyPr>
          <a:lstStyle/>
          <a:p>
            <a:pPr algn="just"/>
            <a:r>
              <a:rPr lang="en-US" sz="2000" b="1" dirty="0" smtClean="0"/>
              <a:t>Not </a:t>
            </a:r>
            <a:r>
              <a:rPr lang="en-US" sz="2000" b="1" dirty="0"/>
              <a:t>an exact relationship</a:t>
            </a:r>
            <a:r>
              <a:rPr lang="en-US" sz="2000" dirty="0"/>
              <a:t>. It is instead a relationship in which "trend" exists between the predictor x and the response y, but there is also some "</a:t>
            </a:r>
            <a:r>
              <a:rPr lang="en-US" sz="2000" dirty="0" smtClean="0"/>
              <a:t>scatter“.</a:t>
            </a:r>
            <a:endParaRPr lang="en-US" sz="2000" dirty="0"/>
          </a:p>
        </p:txBody>
      </p:sp>
      <p:sp>
        <p:nvSpPr>
          <p:cNvPr id="2" name="Slide Number Placeholder 1"/>
          <p:cNvSpPr>
            <a:spLocks noGrp="1"/>
          </p:cNvSpPr>
          <p:nvPr>
            <p:ph type="sldNum" sz="quarter" idx="12"/>
          </p:nvPr>
        </p:nvSpPr>
        <p:spPr/>
        <p:txBody>
          <a:bodyPr/>
          <a:lstStyle/>
          <a:p>
            <a:fld id="{ECA1E678-7574-44C6-9E59-24D6CCED4748}" type="slidenum">
              <a:rPr lang="en-US" smtClean="0"/>
              <a:t>26</a:t>
            </a:fld>
            <a:endParaRPr lang="en-US"/>
          </a:p>
        </p:txBody>
      </p:sp>
    </p:spTree>
    <p:extLst>
      <p:ext uri="{BB962C8B-B14F-4D97-AF65-F5344CB8AC3E}">
        <p14:creationId xmlns:p14="http://schemas.microsoft.com/office/powerpoint/2010/main" val="582950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8411" t="26872" r="1282" b="12820"/>
          <a:stretch/>
        </p:blipFill>
        <p:spPr>
          <a:xfrm>
            <a:off x="2092569" y="1279106"/>
            <a:ext cx="8119403" cy="4066617"/>
          </a:xfrm>
          <a:prstGeom prst="rect">
            <a:avLst/>
          </a:prstGeom>
        </p:spPr>
      </p:pic>
      <p:sp>
        <p:nvSpPr>
          <p:cNvPr id="3" name="Title 2"/>
          <p:cNvSpPr>
            <a:spLocks noGrp="1"/>
          </p:cNvSpPr>
          <p:nvPr>
            <p:ph type="title"/>
          </p:nvPr>
        </p:nvSpPr>
        <p:spPr>
          <a:xfrm>
            <a:off x="894471" y="83772"/>
            <a:ext cx="10515600" cy="957238"/>
          </a:xfrm>
        </p:spPr>
        <p:txBody>
          <a:bodyPr/>
          <a:lstStyle/>
          <a:p>
            <a:pPr algn="ctr"/>
            <a:r>
              <a:rPr lang="en-US" b="1" dirty="0" smtClean="0">
                <a:solidFill>
                  <a:srgbClr val="800040"/>
                </a:solidFill>
                <a:latin typeface="+mn-lt"/>
              </a:rPr>
              <a:t>Types of Regression Analysis</a:t>
            </a:r>
            <a:endParaRPr lang="en-US" b="1" dirty="0">
              <a:solidFill>
                <a:srgbClr val="800040"/>
              </a:solidFill>
              <a:latin typeface="+mn-lt"/>
            </a:endParaRPr>
          </a:p>
        </p:txBody>
      </p:sp>
      <p:pic>
        <p:nvPicPr>
          <p:cNvPr id="4" name="Picture 3"/>
          <p:cNvPicPr>
            <a:picLocks noChangeAspect="1"/>
          </p:cNvPicPr>
          <p:nvPr/>
        </p:nvPicPr>
        <p:blipFill>
          <a:blip r:embed="rId3"/>
          <a:stretch>
            <a:fillRect/>
          </a:stretch>
        </p:blipFill>
        <p:spPr>
          <a:xfrm>
            <a:off x="4304274" y="5345723"/>
            <a:ext cx="3257550" cy="1400175"/>
          </a:xfrm>
          <a:prstGeom prst="rect">
            <a:avLst/>
          </a:prstGeom>
        </p:spPr>
      </p:pic>
      <p:sp>
        <p:nvSpPr>
          <p:cNvPr id="5" name="Slide Number Placeholder 4"/>
          <p:cNvSpPr>
            <a:spLocks noGrp="1"/>
          </p:cNvSpPr>
          <p:nvPr>
            <p:ph type="sldNum" sz="quarter" idx="12"/>
          </p:nvPr>
        </p:nvSpPr>
        <p:spPr/>
        <p:txBody>
          <a:bodyPr/>
          <a:lstStyle/>
          <a:p>
            <a:fld id="{ECA1E678-7574-44C6-9E59-24D6CCED4748}" type="slidenum">
              <a:rPr lang="en-US" smtClean="0"/>
              <a:t>27</a:t>
            </a:fld>
            <a:endParaRPr lang="en-US"/>
          </a:p>
        </p:txBody>
      </p:sp>
    </p:spTree>
    <p:extLst>
      <p:ext uri="{BB962C8B-B14F-4D97-AF65-F5344CB8AC3E}">
        <p14:creationId xmlns:p14="http://schemas.microsoft.com/office/powerpoint/2010/main" val="4992592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658" y="429264"/>
            <a:ext cx="10515600" cy="738056"/>
          </a:xfrm>
        </p:spPr>
        <p:txBody>
          <a:bodyPr>
            <a:normAutofit/>
          </a:bodyPr>
          <a:lstStyle/>
          <a:p>
            <a:pPr algn="ctr"/>
            <a:r>
              <a:rPr lang="en-US" b="1" dirty="0" smtClean="0">
                <a:solidFill>
                  <a:srgbClr val="800040"/>
                </a:solidFill>
                <a:latin typeface="Calibri"/>
                <a:cs typeface="Calibri"/>
              </a:rPr>
              <a:t>Videos To Watch</a:t>
            </a:r>
            <a:endParaRPr lang="en-US" b="1" dirty="0">
              <a:solidFill>
                <a:srgbClr val="800040"/>
              </a:solidFill>
              <a:latin typeface="Calibri"/>
              <a:cs typeface="Calibri"/>
            </a:endParaRPr>
          </a:p>
        </p:txBody>
      </p:sp>
      <p:sp>
        <p:nvSpPr>
          <p:cNvPr id="3" name="Rectangle 2"/>
          <p:cNvSpPr/>
          <p:nvPr/>
        </p:nvSpPr>
        <p:spPr>
          <a:xfrm>
            <a:off x="1167405" y="2860572"/>
            <a:ext cx="9390549" cy="584776"/>
          </a:xfrm>
          <a:prstGeom prst="rect">
            <a:avLst/>
          </a:prstGeom>
        </p:spPr>
        <p:txBody>
          <a:bodyPr wrap="square">
            <a:spAutoFit/>
          </a:bodyPr>
          <a:lstStyle/>
          <a:p>
            <a:r>
              <a:rPr lang="en-US" sz="3200" dirty="0" smtClean="0">
                <a:hlinkClick r:id="rId2"/>
              </a:rPr>
              <a:t>https</a:t>
            </a:r>
            <a:r>
              <a:rPr lang="en-US" sz="3200" dirty="0">
                <a:hlinkClick r:id="rId2"/>
              </a:rPr>
              <a:t>://www.youtube.com/watch?v=ZkjP5RJLQF4</a:t>
            </a:r>
            <a:r>
              <a:rPr lang="en-US" sz="3200" dirty="0"/>
              <a:t>   </a:t>
            </a:r>
          </a:p>
        </p:txBody>
      </p:sp>
      <p:sp>
        <p:nvSpPr>
          <p:cNvPr id="4" name="Rectangle 3"/>
          <p:cNvSpPr/>
          <p:nvPr/>
        </p:nvSpPr>
        <p:spPr>
          <a:xfrm>
            <a:off x="1109879" y="3924201"/>
            <a:ext cx="4249781" cy="707886"/>
          </a:xfrm>
          <a:prstGeom prst="rect">
            <a:avLst/>
          </a:prstGeom>
        </p:spPr>
        <p:txBody>
          <a:bodyPr wrap="none">
            <a:spAutoFit/>
          </a:bodyPr>
          <a:lstStyle/>
          <a:p>
            <a:r>
              <a:rPr lang="en-US" sz="4000" dirty="0"/>
              <a:t>Regression Analysis </a:t>
            </a:r>
            <a:endParaRPr lang="en-US" dirty="0"/>
          </a:p>
        </p:txBody>
      </p:sp>
      <p:sp>
        <p:nvSpPr>
          <p:cNvPr id="5" name="Rectangle 4"/>
          <p:cNvSpPr/>
          <p:nvPr/>
        </p:nvSpPr>
        <p:spPr>
          <a:xfrm>
            <a:off x="1038235" y="4616895"/>
            <a:ext cx="8534508" cy="584776"/>
          </a:xfrm>
          <a:prstGeom prst="rect">
            <a:avLst/>
          </a:prstGeom>
        </p:spPr>
        <p:txBody>
          <a:bodyPr wrap="none">
            <a:spAutoFit/>
          </a:bodyPr>
          <a:lstStyle/>
          <a:p>
            <a:r>
              <a:rPr lang="en-US" sz="3200" dirty="0">
                <a:hlinkClick r:id="rId3"/>
              </a:rPr>
              <a:t>https://www.youtube.com/watch?v=</a:t>
            </a:r>
            <a:r>
              <a:rPr lang="en-US" sz="3200" dirty="0" smtClean="0">
                <a:hlinkClick r:id="rId3"/>
              </a:rPr>
              <a:t>DtOYBxi4AIE</a:t>
            </a:r>
            <a:r>
              <a:rPr lang="en-US" sz="3200" dirty="0" smtClean="0"/>
              <a:t> </a:t>
            </a:r>
            <a:endParaRPr lang="en-US" sz="3200" dirty="0"/>
          </a:p>
        </p:txBody>
      </p:sp>
      <p:sp>
        <p:nvSpPr>
          <p:cNvPr id="6" name="Rectangle 5"/>
          <p:cNvSpPr/>
          <p:nvPr/>
        </p:nvSpPr>
        <p:spPr>
          <a:xfrm>
            <a:off x="1142318" y="1974393"/>
            <a:ext cx="8841633" cy="707886"/>
          </a:xfrm>
          <a:prstGeom prst="rect">
            <a:avLst/>
          </a:prstGeom>
        </p:spPr>
        <p:txBody>
          <a:bodyPr wrap="none">
            <a:spAutoFit/>
          </a:bodyPr>
          <a:lstStyle/>
          <a:p>
            <a:r>
              <a:rPr lang="en-US" sz="4000" dirty="0">
                <a:cs typeface="Calibri"/>
              </a:rPr>
              <a:t>Simple Linear Regression, The Very Basics</a:t>
            </a:r>
            <a:endParaRPr lang="en-US" sz="4000" dirty="0"/>
          </a:p>
        </p:txBody>
      </p:sp>
      <p:sp>
        <p:nvSpPr>
          <p:cNvPr id="7" name="Slide Number Placeholder 6"/>
          <p:cNvSpPr>
            <a:spLocks noGrp="1"/>
          </p:cNvSpPr>
          <p:nvPr>
            <p:ph type="sldNum" sz="quarter" idx="12"/>
          </p:nvPr>
        </p:nvSpPr>
        <p:spPr/>
        <p:txBody>
          <a:bodyPr/>
          <a:lstStyle/>
          <a:p>
            <a:fld id="{ECA1E678-7574-44C6-9E59-24D6CCED4748}" type="slidenum">
              <a:rPr lang="en-US" smtClean="0"/>
              <a:t>28</a:t>
            </a:fld>
            <a:endParaRPr lang="en-US"/>
          </a:p>
        </p:txBody>
      </p:sp>
    </p:spTree>
    <p:extLst>
      <p:ext uri="{BB962C8B-B14F-4D97-AF65-F5344CB8AC3E}">
        <p14:creationId xmlns:p14="http://schemas.microsoft.com/office/powerpoint/2010/main" val="3028539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5"/>
            <a:ext cx="10515600" cy="953381"/>
          </a:xfrm>
        </p:spPr>
        <p:txBody>
          <a:bodyPr/>
          <a:lstStyle/>
          <a:p>
            <a:pPr algn="ctr"/>
            <a:r>
              <a:rPr lang="en-US" b="1" dirty="0" smtClean="0">
                <a:solidFill>
                  <a:srgbClr val="800040"/>
                </a:solidFill>
              </a:rPr>
              <a:t>Manual Computation</a:t>
            </a:r>
            <a:endParaRPr lang="en-US" b="1" dirty="0">
              <a:solidFill>
                <a:srgbClr val="800040"/>
              </a:solidFill>
            </a:endParaRPr>
          </a:p>
        </p:txBody>
      </p:sp>
      <p:sp>
        <p:nvSpPr>
          <p:cNvPr id="3" name="Content Placeholder 2"/>
          <p:cNvSpPr>
            <a:spLocks noGrp="1"/>
          </p:cNvSpPr>
          <p:nvPr>
            <p:ph idx="1"/>
          </p:nvPr>
        </p:nvSpPr>
        <p:spPr>
          <a:xfrm>
            <a:off x="838200" y="1507807"/>
            <a:ext cx="10852052" cy="4569435"/>
          </a:xfrm>
        </p:spPr>
        <p:txBody>
          <a:bodyPr>
            <a:normAutofit fontScale="92500" lnSpcReduction="10000"/>
          </a:bodyPr>
          <a:lstStyle/>
          <a:p>
            <a:pPr algn="just"/>
            <a:r>
              <a:rPr lang="en-US" b="1" dirty="0" smtClean="0"/>
              <a:t>Regression computations </a:t>
            </a:r>
            <a:r>
              <a:rPr lang="en-US" dirty="0" smtClean="0"/>
              <a:t>are usually handled by a </a:t>
            </a:r>
            <a:r>
              <a:rPr lang="en-US" b="1" dirty="0" smtClean="0"/>
              <a:t>software package </a:t>
            </a:r>
            <a:r>
              <a:rPr lang="en-US" dirty="0" smtClean="0"/>
              <a:t>or a </a:t>
            </a:r>
            <a:r>
              <a:rPr lang="en-US" b="1" dirty="0" smtClean="0"/>
              <a:t>graphing calculator</a:t>
            </a:r>
            <a:r>
              <a:rPr lang="en-US" dirty="0" smtClean="0"/>
              <a:t>. For this example, however, we will do the computations "manually“.</a:t>
            </a:r>
          </a:p>
          <a:p>
            <a:pPr marL="0" indent="0" algn="just">
              <a:buNone/>
            </a:pPr>
            <a:r>
              <a:rPr lang="en-US" b="1" dirty="0" smtClean="0"/>
              <a:t>Problem Statement</a:t>
            </a:r>
          </a:p>
          <a:p>
            <a:pPr marL="0" indent="0" algn="just">
              <a:buNone/>
            </a:pPr>
            <a:r>
              <a:rPr lang="en-US" dirty="0" smtClean="0"/>
              <a:t>Last year, five randomly selected students took a math aptitude test before they began their statistics course. The Statistics Department has three questions.</a:t>
            </a:r>
          </a:p>
          <a:p>
            <a:pPr algn="just"/>
            <a:r>
              <a:rPr lang="en-US" dirty="0" smtClean="0"/>
              <a:t>What linear regression equation best predicts statistics performance, based on math aptitude scores?</a:t>
            </a:r>
          </a:p>
          <a:p>
            <a:pPr algn="just"/>
            <a:r>
              <a:rPr lang="en-US" dirty="0" smtClean="0"/>
              <a:t>If a student made an 80 on the aptitude test, what grade would we expect her to make in statistics?</a:t>
            </a:r>
          </a:p>
          <a:p>
            <a:pPr algn="just"/>
            <a:r>
              <a:rPr lang="en-US" dirty="0" smtClean="0"/>
              <a:t>How well does the regression equation fit the data?</a:t>
            </a:r>
            <a:endParaRPr lang="en-US" dirty="0"/>
          </a:p>
        </p:txBody>
      </p:sp>
      <p:sp>
        <p:nvSpPr>
          <p:cNvPr id="4" name="Slide Number Placeholder 3"/>
          <p:cNvSpPr>
            <a:spLocks noGrp="1"/>
          </p:cNvSpPr>
          <p:nvPr>
            <p:ph type="sldNum" sz="quarter" idx="12"/>
          </p:nvPr>
        </p:nvSpPr>
        <p:spPr/>
        <p:txBody>
          <a:bodyPr/>
          <a:lstStyle/>
          <a:p>
            <a:fld id="{ECA1E678-7574-44C6-9E59-24D6CCED4748}" type="slidenum">
              <a:rPr lang="en-US" smtClean="0"/>
              <a:t>29</a:t>
            </a:fld>
            <a:endParaRPr lang="en-US"/>
          </a:p>
        </p:txBody>
      </p:sp>
    </p:spTree>
    <p:extLst>
      <p:ext uri="{BB962C8B-B14F-4D97-AF65-F5344CB8AC3E}">
        <p14:creationId xmlns:p14="http://schemas.microsoft.com/office/powerpoint/2010/main" val="27698398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9207" y="960846"/>
            <a:ext cx="10901516" cy="5578066"/>
          </a:xfrm>
        </p:spPr>
        <p:txBody>
          <a:bodyPr>
            <a:normAutofit lnSpcReduction="10000"/>
          </a:bodyPr>
          <a:lstStyle/>
          <a:p>
            <a:pPr algn="just"/>
            <a:r>
              <a:rPr lang="en-US" b="1" dirty="0"/>
              <a:t>Logistic regression </a:t>
            </a:r>
            <a:r>
              <a:rPr lang="en-US" dirty="0"/>
              <a:t>is the most famous machine learning algorithm after linear regression. </a:t>
            </a:r>
            <a:endParaRPr lang="en-US" dirty="0" smtClean="0"/>
          </a:p>
          <a:p>
            <a:pPr algn="just"/>
            <a:r>
              <a:rPr lang="en-US" dirty="0" smtClean="0"/>
              <a:t>In </a:t>
            </a:r>
            <a:r>
              <a:rPr lang="en-US" dirty="0"/>
              <a:t>a lot of ways, </a:t>
            </a:r>
            <a:r>
              <a:rPr lang="en-US" b="1" dirty="0">
                <a:solidFill>
                  <a:srgbClr val="C00000"/>
                </a:solidFill>
              </a:rPr>
              <a:t>linear regression </a:t>
            </a:r>
            <a:r>
              <a:rPr lang="en-US" dirty="0"/>
              <a:t>and </a:t>
            </a:r>
            <a:r>
              <a:rPr lang="en-US" b="1" dirty="0">
                <a:solidFill>
                  <a:schemeClr val="accent5">
                    <a:lumMod val="75000"/>
                  </a:schemeClr>
                </a:solidFill>
              </a:rPr>
              <a:t>logistic regression </a:t>
            </a:r>
            <a:r>
              <a:rPr lang="en-US" dirty="0"/>
              <a:t>are similar. But, the biggest difference lies in what they are used for. </a:t>
            </a:r>
            <a:endParaRPr lang="en-US" dirty="0" smtClean="0"/>
          </a:p>
          <a:p>
            <a:pPr algn="just"/>
            <a:r>
              <a:rPr lang="en-US" dirty="0">
                <a:solidFill>
                  <a:srgbClr val="C00000"/>
                </a:solidFill>
              </a:rPr>
              <a:t>If you are dealing with continuous / discrete values, then go for </a:t>
            </a:r>
            <a:r>
              <a:rPr lang="en-US" b="1" dirty="0">
                <a:solidFill>
                  <a:srgbClr val="C00000"/>
                </a:solidFill>
              </a:rPr>
              <a:t>Linear Regression</a:t>
            </a:r>
            <a:r>
              <a:rPr lang="en-US" dirty="0">
                <a:solidFill>
                  <a:srgbClr val="C00000"/>
                </a:solidFill>
              </a:rPr>
              <a:t>. </a:t>
            </a:r>
            <a:endParaRPr lang="en-US" dirty="0" smtClean="0">
              <a:solidFill>
                <a:srgbClr val="C00000"/>
              </a:solidFill>
            </a:endParaRPr>
          </a:p>
          <a:p>
            <a:pPr algn="just"/>
            <a:r>
              <a:rPr lang="en-US" b="1" dirty="0" smtClean="0">
                <a:solidFill>
                  <a:srgbClr val="C00000"/>
                </a:solidFill>
              </a:rPr>
              <a:t>Linear </a:t>
            </a:r>
            <a:r>
              <a:rPr lang="en-US" b="1" dirty="0">
                <a:solidFill>
                  <a:srgbClr val="C00000"/>
                </a:solidFill>
              </a:rPr>
              <a:t>regression </a:t>
            </a:r>
            <a:r>
              <a:rPr lang="en-US" dirty="0">
                <a:solidFill>
                  <a:srgbClr val="C00000"/>
                </a:solidFill>
              </a:rPr>
              <a:t>algorithms are used to predict/forecast </a:t>
            </a:r>
            <a:r>
              <a:rPr lang="en-US" dirty="0" smtClean="0">
                <a:solidFill>
                  <a:srgbClr val="C00000"/>
                </a:solidFill>
              </a:rPr>
              <a:t>values.</a:t>
            </a:r>
            <a:endParaRPr lang="en-US" dirty="0">
              <a:solidFill>
                <a:srgbClr val="C00000"/>
              </a:solidFill>
            </a:endParaRPr>
          </a:p>
          <a:p>
            <a:pPr algn="just"/>
            <a:r>
              <a:rPr lang="en-US" dirty="0">
                <a:solidFill>
                  <a:schemeClr val="accent5">
                    <a:lumMod val="75000"/>
                  </a:schemeClr>
                </a:solidFill>
              </a:rPr>
              <a:t>If you are dealing with a classification problem like (Yes/No, Fraud/Non </a:t>
            </a:r>
            <a:r>
              <a:rPr lang="en-US" dirty="0" smtClean="0">
                <a:solidFill>
                  <a:schemeClr val="accent5">
                    <a:lumMod val="75000"/>
                  </a:schemeClr>
                </a:solidFill>
              </a:rPr>
              <a:t>Fraud) </a:t>
            </a:r>
            <a:r>
              <a:rPr lang="en-US" dirty="0">
                <a:solidFill>
                  <a:schemeClr val="accent5">
                    <a:lumMod val="75000"/>
                  </a:schemeClr>
                </a:solidFill>
              </a:rPr>
              <a:t>then use </a:t>
            </a:r>
            <a:r>
              <a:rPr lang="en-US" b="1" dirty="0">
                <a:solidFill>
                  <a:schemeClr val="accent5">
                    <a:lumMod val="75000"/>
                  </a:schemeClr>
                </a:solidFill>
              </a:rPr>
              <a:t>Logistic Regression</a:t>
            </a:r>
            <a:r>
              <a:rPr lang="en-US" dirty="0" smtClean="0">
                <a:solidFill>
                  <a:schemeClr val="accent5">
                    <a:lumMod val="75000"/>
                  </a:schemeClr>
                </a:solidFill>
              </a:rPr>
              <a:t>.</a:t>
            </a:r>
            <a:endParaRPr lang="en-US" dirty="0" smtClean="0">
              <a:solidFill>
                <a:schemeClr val="accent5">
                  <a:lumMod val="75000"/>
                </a:schemeClr>
              </a:solidFill>
            </a:endParaRPr>
          </a:p>
          <a:p>
            <a:pPr algn="just"/>
            <a:r>
              <a:rPr lang="en-US" dirty="0" smtClean="0">
                <a:solidFill>
                  <a:schemeClr val="accent5">
                    <a:lumMod val="75000"/>
                  </a:schemeClr>
                </a:solidFill>
              </a:rPr>
              <a:t>Logistic </a:t>
            </a:r>
            <a:r>
              <a:rPr lang="en-US" dirty="0">
                <a:solidFill>
                  <a:schemeClr val="accent5">
                    <a:lumMod val="75000"/>
                  </a:schemeClr>
                </a:solidFill>
              </a:rPr>
              <a:t>regression is used for </a:t>
            </a:r>
            <a:r>
              <a:rPr lang="en-US" b="1" dirty="0">
                <a:solidFill>
                  <a:schemeClr val="accent5">
                    <a:lumMod val="75000"/>
                  </a:schemeClr>
                </a:solidFill>
              </a:rPr>
              <a:t>classification tasks</a:t>
            </a:r>
            <a:r>
              <a:rPr lang="en-US" dirty="0" smtClean="0">
                <a:solidFill>
                  <a:schemeClr val="accent5">
                    <a:lumMod val="75000"/>
                  </a:schemeClr>
                </a:solidFill>
              </a:rPr>
              <a:t>.</a:t>
            </a:r>
          </a:p>
          <a:p>
            <a:pPr lvl="1" algn="just"/>
            <a:r>
              <a:rPr lang="en-US" sz="2800" dirty="0">
                <a:solidFill>
                  <a:schemeClr val="accent5">
                    <a:lumMod val="75000"/>
                  </a:schemeClr>
                </a:solidFill>
              </a:rPr>
              <a:t>classifying whether an email is a spam or not, </a:t>
            </a:r>
            <a:endParaRPr lang="en-US" sz="2800" dirty="0" smtClean="0">
              <a:solidFill>
                <a:schemeClr val="accent5">
                  <a:lumMod val="75000"/>
                </a:schemeClr>
              </a:solidFill>
            </a:endParaRPr>
          </a:p>
          <a:p>
            <a:pPr lvl="1" algn="just"/>
            <a:r>
              <a:rPr lang="en-US" sz="2800" dirty="0" smtClean="0">
                <a:solidFill>
                  <a:schemeClr val="accent5">
                    <a:lumMod val="75000"/>
                  </a:schemeClr>
                </a:solidFill>
              </a:rPr>
              <a:t>classifying </a:t>
            </a:r>
            <a:r>
              <a:rPr lang="en-US" sz="2800" dirty="0">
                <a:solidFill>
                  <a:schemeClr val="accent5">
                    <a:lumMod val="75000"/>
                  </a:schemeClr>
                </a:solidFill>
              </a:rPr>
              <a:t>whether a </a:t>
            </a:r>
            <a:r>
              <a:rPr lang="en-US" sz="2800" dirty="0" smtClean="0">
                <a:solidFill>
                  <a:schemeClr val="accent5">
                    <a:lumMod val="75000"/>
                  </a:schemeClr>
                </a:solidFill>
              </a:rPr>
              <a:t>tumor </a:t>
            </a:r>
            <a:r>
              <a:rPr lang="en-US" sz="2800" dirty="0">
                <a:solidFill>
                  <a:schemeClr val="accent5">
                    <a:lumMod val="75000"/>
                  </a:schemeClr>
                </a:solidFill>
              </a:rPr>
              <a:t>is malignant or benign, </a:t>
            </a:r>
            <a:endParaRPr lang="en-US" sz="2800" dirty="0" smtClean="0">
              <a:solidFill>
                <a:schemeClr val="accent5">
                  <a:lumMod val="75000"/>
                </a:schemeClr>
              </a:solidFill>
            </a:endParaRPr>
          </a:p>
          <a:p>
            <a:pPr lvl="1" algn="just"/>
            <a:r>
              <a:rPr lang="en-US" sz="2800" dirty="0" smtClean="0">
                <a:solidFill>
                  <a:schemeClr val="accent5">
                    <a:lumMod val="75000"/>
                  </a:schemeClr>
                </a:solidFill>
              </a:rPr>
              <a:t>classifying </a:t>
            </a:r>
            <a:r>
              <a:rPr lang="en-US" sz="2800" dirty="0">
                <a:solidFill>
                  <a:schemeClr val="accent5">
                    <a:lumMod val="75000"/>
                  </a:schemeClr>
                </a:solidFill>
              </a:rPr>
              <a:t>whether a website is fraudulent or not, etc. </a:t>
            </a:r>
          </a:p>
        </p:txBody>
      </p:sp>
      <p:sp>
        <p:nvSpPr>
          <p:cNvPr id="4" name="Slide Number Placeholder 3"/>
          <p:cNvSpPr>
            <a:spLocks noGrp="1"/>
          </p:cNvSpPr>
          <p:nvPr>
            <p:ph type="sldNum" sz="quarter" idx="12"/>
          </p:nvPr>
        </p:nvSpPr>
        <p:spPr/>
        <p:txBody>
          <a:bodyPr/>
          <a:lstStyle/>
          <a:p>
            <a:fld id="{ECA1E678-7574-44C6-9E59-24D6CCED4748}" type="slidenum">
              <a:rPr lang="en-US" smtClean="0"/>
              <a:t>3</a:t>
            </a:fld>
            <a:endParaRPr lang="en-US"/>
          </a:p>
        </p:txBody>
      </p:sp>
    </p:spTree>
    <p:extLst>
      <p:ext uri="{BB962C8B-B14F-4D97-AF65-F5344CB8AC3E}">
        <p14:creationId xmlns:p14="http://schemas.microsoft.com/office/powerpoint/2010/main" val="2162375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43" y="0"/>
            <a:ext cx="10515600" cy="927905"/>
          </a:xfrm>
        </p:spPr>
        <p:txBody>
          <a:bodyPr/>
          <a:lstStyle/>
          <a:p>
            <a:pPr algn="ctr"/>
            <a:r>
              <a:rPr lang="en-US" b="1" dirty="0" smtClean="0">
                <a:solidFill>
                  <a:srgbClr val="800040"/>
                </a:solidFill>
              </a:rPr>
              <a:t>Regression Analysis By Hand</a:t>
            </a:r>
            <a:endParaRPr lang="en-US" b="1" dirty="0">
              <a:solidFill>
                <a:srgbClr val="800040"/>
              </a:solidFill>
            </a:endParaRPr>
          </a:p>
        </p:txBody>
      </p:sp>
      <p:pic>
        <p:nvPicPr>
          <p:cNvPr id="4" name="Picture 3"/>
          <p:cNvPicPr>
            <a:picLocks noChangeAspect="1"/>
          </p:cNvPicPr>
          <p:nvPr/>
        </p:nvPicPr>
        <p:blipFill rotWithShape="1">
          <a:blip r:embed="rId2"/>
          <a:srcRect l="25420" t="25433" r="28719" b="31293"/>
          <a:stretch/>
        </p:blipFill>
        <p:spPr>
          <a:xfrm>
            <a:off x="1905587" y="909635"/>
            <a:ext cx="8888417" cy="4715325"/>
          </a:xfrm>
          <a:prstGeom prst="rect">
            <a:avLst/>
          </a:prstGeom>
        </p:spPr>
      </p:pic>
      <p:sp>
        <p:nvSpPr>
          <p:cNvPr id="3" name="Rectangle 2"/>
          <p:cNvSpPr/>
          <p:nvPr/>
        </p:nvSpPr>
        <p:spPr>
          <a:xfrm>
            <a:off x="2296123" y="6011571"/>
            <a:ext cx="7548440" cy="369332"/>
          </a:xfrm>
          <a:prstGeom prst="rect">
            <a:avLst/>
          </a:prstGeom>
        </p:spPr>
        <p:txBody>
          <a:bodyPr wrap="square">
            <a:spAutoFit/>
          </a:bodyPr>
          <a:lstStyle/>
          <a:p>
            <a:r>
              <a:rPr lang="en-US" dirty="0" smtClean="0">
                <a:hlinkClick r:id="rId3"/>
              </a:rPr>
              <a:t>http</a:t>
            </a:r>
            <a:r>
              <a:rPr lang="en-US" dirty="0">
                <a:hlinkClick r:id="rId3"/>
              </a:rPr>
              <a:t>://stattrek.com/regression/regression-example.aspx?Tutorial=AP</a:t>
            </a:r>
            <a:r>
              <a:rPr lang="en-US" dirty="0"/>
              <a:t> </a:t>
            </a:r>
          </a:p>
        </p:txBody>
      </p:sp>
      <p:pic>
        <p:nvPicPr>
          <p:cNvPr id="5" name="Picture 4"/>
          <p:cNvPicPr>
            <a:picLocks noChangeAspect="1"/>
          </p:cNvPicPr>
          <p:nvPr/>
        </p:nvPicPr>
        <p:blipFill>
          <a:blip r:embed="rId4"/>
          <a:stretch>
            <a:fillRect/>
          </a:stretch>
        </p:blipFill>
        <p:spPr>
          <a:xfrm>
            <a:off x="1561478" y="5852128"/>
            <a:ext cx="688217" cy="688217"/>
          </a:xfrm>
          <a:prstGeom prst="rect">
            <a:avLst/>
          </a:prstGeom>
        </p:spPr>
      </p:pic>
      <p:sp>
        <p:nvSpPr>
          <p:cNvPr id="6" name="Slide Number Placeholder 5"/>
          <p:cNvSpPr>
            <a:spLocks noGrp="1"/>
          </p:cNvSpPr>
          <p:nvPr>
            <p:ph type="sldNum" sz="quarter" idx="12"/>
          </p:nvPr>
        </p:nvSpPr>
        <p:spPr/>
        <p:txBody>
          <a:bodyPr/>
          <a:lstStyle/>
          <a:p>
            <a:fld id="{ECA1E678-7574-44C6-9E59-24D6CCED4748}" type="slidenum">
              <a:rPr lang="en-US" smtClean="0"/>
              <a:t>30</a:t>
            </a:fld>
            <a:endParaRPr lang="en-US"/>
          </a:p>
        </p:txBody>
      </p:sp>
    </p:spTree>
    <p:extLst>
      <p:ext uri="{BB962C8B-B14F-4D97-AF65-F5344CB8AC3E}">
        <p14:creationId xmlns:p14="http://schemas.microsoft.com/office/powerpoint/2010/main" val="40925711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25582" t="21734" r="27886" b="22012"/>
          <a:stretch/>
        </p:blipFill>
        <p:spPr>
          <a:xfrm>
            <a:off x="3200399" y="140677"/>
            <a:ext cx="6457071" cy="4388790"/>
          </a:xfrm>
          <a:prstGeom prst="rect">
            <a:avLst/>
          </a:prstGeom>
        </p:spPr>
      </p:pic>
      <p:pic>
        <p:nvPicPr>
          <p:cNvPr id="5" name="Picture 4"/>
          <p:cNvPicPr>
            <a:picLocks noChangeAspect="1"/>
          </p:cNvPicPr>
          <p:nvPr/>
        </p:nvPicPr>
        <p:blipFill rotWithShape="1">
          <a:blip r:embed="rId3"/>
          <a:srcRect l="27799" t="37933" r="29709" b="43221"/>
          <a:stretch/>
        </p:blipFill>
        <p:spPr>
          <a:xfrm>
            <a:off x="3200400" y="5064369"/>
            <a:ext cx="6457070" cy="1378634"/>
          </a:xfrm>
          <a:prstGeom prst="rect">
            <a:avLst/>
          </a:prstGeom>
        </p:spPr>
      </p:pic>
      <p:sp>
        <p:nvSpPr>
          <p:cNvPr id="2" name="Slide Number Placeholder 1"/>
          <p:cNvSpPr>
            <a:spLocks noGrp="1"/>
          </p:cNvSpPr>
          <p:nvPr>
            <p:ph type="sldNum" sz="quarter" idx="12"/>
          </p:nvPr>
        </p:nvSpPr>
        <p:spPr/>
        <p:txBody>
          <a:bodyPr/>
          <a:lstStyle/>
          <a:p>
            <a:fld id="{ECA1E678-7574-44C6-9E59-24D6CCED4748}" type="slidenum">
              <a:rPr lang="en-US" smtClean="0"/>
              <a:t>31</a:t>
            </a:fld>
            <a:endParaRPr lang="en-US"/>
          </a:p>
        </p:txBody>
      </p:sp>
    </p:spTree>
    <p:extLst>
      <p:ext uri="{BB962C8B-B14F-4D97-AF65-F5344CB8AC3E}">
        <p14:creationId xmlns:p14="http://schemas.microsoft.com/office/powerpoint/2010/main" val="4180322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5854" t="20048" r="28628" b="23990"/>
          <a:stretch/>
        </p:blipFill>
        <p:spPr>
          <a:xfrm>
            <a:off x="1941340" y="827053"/>
            <a:ext cx="8201466" cy="5668947"/>
          </a:xfrm>
          <a:prstGeom prst="rect">
            <a:avLst/>
          </a:prstGeom>
        </p:spPr>
      </p:pic>
      <p:sp>
        <p:nvSpPr>
          <p:cNvPr id="2" name="Slide Number Placeholder 1"/>
          <p:cNvSpPr>
            <a:spLocks noGrp="1"/>
          </p:cNvSpPr>
          <p:nvPr>
            <p:ph type="sldNum" sz="quarter" idx="12"/>
          </p:nvPr>
        </p:nvSpPr>
        <p:spPr/>
        <p:txBody>
          <a:bodyPr/>
          <a:lstStyle/>
          <a:p>
            <a:fld id="{ECA1E678-7574-44C6-9E59-24D6CCED4748}" type="slidenum">
              <a:rPr lang="en-US" smtClean="0"/>
              <a:t>32</a:t>
            </a:fld>
            <a:endParaRPr lang="en-US"/>
          </a:p>
        </p:txBody>
      </p:sp>
    </p:spTree>
    <p:extLst>
      <p:ext uri="{BB962C8B-B14F-4D97-AF65-F5344CB8AC3E}">
        <p14:creationId xmlns:p14="http://schemas.microsoft.com/office/powerpoint/2010/main" val="22025973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204" t="19663" r="28196" b="22452"/>
          <a:stretch/>
        </p:blipFill>
        <p:spPr>
          <a:xfrm>
            <a:off x="1955408" y="562775"/>
            <a:ext cx="7835705" cy="5472266"/>
          </a:xfrm>
          <a:prstGeom prst="rect">
            <a:avLst/>
          </a:prstGeom>
        </p:spPr>
      </p:pic>
      <p:sp>
        <p:nvSpPr>
          <p:cNvPr id="3" name="Slide Number Placeholder 2"/>
          <p:cNvSpPr>
            <a:spLocks noGrp="1"/>
          </p:cNvSpPr>
          <p:nvPr>
            <p:ph type="sldNum" sz="quarter" idx="12"/>
          </p:nvPr>
        </p:nvSpPr>
        <p:spPr/>
        <p:txBody>
          <a:bodyPr/>
          <a:lstStyle/>
          <a:p>
            <a:fld id="{ECA1E678-7574-44C6-9E59-24D6CCED4748}" type="slidenum">
              <a:rPr lang="en-US" smtClean="0"/>
              <a:t>33</a:t>
            </a:fld>
            <a:endParaRPr lang="en-US"/>
          </a:p>
        </p:txBody>
      </p:sp>
    </p:spTree>
    <p:extLst>
      <p:ext uri="{BB962C8B-B14F-4D97-AF65-F5344CB8AC3E}">
        <p14:creationId xmlns:p14="http://schemas.microsoft.com/office/powerpoint/2010/main" val="8170539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529" t="20048" r="28088" b="24759"/>
          <a:stretch/>
        </p:blipFill>
        <p:spPr>
          <a:xfrm>
            <a:off x="1308295" y="165073"/>
            <a:ext cx="9257912" cy="6193523"/>
          </a:xfrm>
          <a:prstGeom prst="rect">
            <a:avLst/>
          </a:prstGeom>
        </p:spPr>
      </p:pic>
      <p:sp>
        <p:nvSpPr>
          <p:cNvPr id="3" name="Slide Number Placeholder 2"/>
          <p:cNvSpPr>
            <a:spLocks noGrp="1"/>
          </p:cNvSpPr>
          <p:nvPr>
            <p:ph type="sldNum" sz="quarter" idx="12"/>
          </p:nvPr>
        </p:nvSpPr>
        <p:spPr/>
        <p:txBody>
          <a:bodyPr/>
          <a:lstStyle/>
          <a:p>
            <a:fld id="{ECA1E678-7574-44C6-9E59-24D6CCED4748}" type="slidenum">
              <a:rPr lang="en-US" smtClean="0"/>
              <a:t>34</a:t>
            </a:fld>
            <a:endParaRPr lang="en-US"/>
          </a:p>
        </p:txBody>
      </p:sp>
    </p:spTree>
    <p:extLst>
      <p:ext uri="{BB962C8B-B14F-4D97-AF65-F5344CB8AC3E}">
        <p14:creationId xmlns:p14="http://schemas.microsoft.com/office/powerpoint/2010/main" val="36544040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096" t="19471" r="28412" b="24568"/>
          <a:stretch/>
        </p:blipFill>
        <p:spPr>
          <a:xfrm>
            <a:off x="2124220" y="168813"/>
            <a:ext cx="7566581" cy="5120640"/>
          </a:xfrm>
          <a:prstGeom prst="rect">
            <a:avLst/>
          </a:prstGeom>
        </p:spPr>
      </p:pic>
      <p:sp>
        <p:nvSpPr>
          <p:cNvPr id="3" name="Rectangle 2"/>
          <p:cNvSpPr/>
          <p:nvPr/>
        </p:nvSpPr>
        <p:spPr>
          <a:xfrm>
            <a:off x="473612" y="5558195"/>
            <a:ext cx="10316308" cy="1200329"/>
          </a:xfrm>
          <a:prstGeom prst="rect">
            <a:avLst/>
          </a:prstGeom>
        </p:spPr>
        <p:txBody>
          <a:bodyPr wrap="square">
            <a:spAutoFit/>
          </a:bodyPr>
          <a:lstStyle/>
          <a:p>
            <a:r>
              <a:rPr lang="en-US" dirty="0" smtClean="0"/>
              <a:t>A coefficient of determination equal to 0.48 indicates that about 48% of the variation in statistics grades (the dependent variable) can be explained by the relationship to math aptitude scores (the independent variable). This would be considered a good fit to the data, in the sense that it would substantially improve an educator's ability to predict student performance in statistics class.</a:t>
            </a:r>
            <a:endParaRPr lang="en-US" dirty="0"/>
          </a:p>
        </p:txBody>
      </p:sp>
      <p:sp>
        <p:nvSpPr>
          <p:cNvPr id="4" name="Slide Number Placeholder 3"/>
          <p:cNvSpPr>
            <a:spLocks noGrp="1"/>
          </p:cNvSpPr>
          <p:nvPr>
            <p:ph type="sldNum" sz="quarter" idx="12"/>
          </p:nvPr>
        </p:nvSpPr>
        <p:spPr/>
        <p:txBody>
          <a:bodyPr/>
          <a:lstStyle/>
          <a:p>
            <a:fld id="{ECA1E678-7574-44C6-9E59-24D6CCED4748}" type="slidenum">
              <a:rPr lang="en-US" smtClean="0"/>
              <a:t>35</a:t>
            </a:fld>
            <a:endParaRPr lang="en-US"/>
          </a:p>
        </p:txBody>
      </p:sp>
    </p:spTree>
    <p:extLst>
      <p:ext uri="{BB962C8B-B14F-4D97-AF65-F5344CB8AC3E}">
        <p14:creationId xmlns:p14="http://schemas.microsoft.com/office/powerpoint/2010/main" val="25383376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367" t="21585" r="31007" b="25145"/>
          <a:stretch/>
        </p:blipFill>
        <p:spPr>
          <a:xfrm>
            <a:off x="2926080" y="1132835"/>
            <a:ext cx="6696221" cy="4817800"/>
          </a:xfrm>
          <a:prstGeom prst="rect">
            <a:avLst/>
          </a:prstGeom>
        </p:spPr>
      </p:pic>
      <p:sp>
        <p:nvSpPr>
          <p:cNvPr id="3" name="Slide Number Placeholder 2"/>
          <p:cNvSpPr>
            <a:spLocks noGrp="1"/>
          </p:cNvSpPr>
          <p:nvPr>
            <p:ph type="sldNum" sz="quarter" idx="12"/>
          </p:nvPr>
        </p:nvSpPr>
        <p:spPr/>
        <p:txBody>
          <a:bodyPr/>
          <a:lstStyle/>
          <a:p>
            <a:fld id="{ECA1E678-7574-44C6-9E59-24D6CCED4748}" type="slidenum">
              <a:rPr lang="en-US" smtClean="0"/>
              <a:t>36</a:t>
            </a:fld>
            <a:endParaRPr lang="en-US"/>
          </a:p>
        </p:txBody>
      </p:sp>
    </p:spTree>
    <p:extLst>
      <p:ext uri="{BB962C8B-B14F-4D97-AF65-F5344CB8AC3E}">
        <p14:creationId xmlns:p14="http://schemas.microsoft.com/office/powerpoint/2010/main" val="37486797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530" t="19664" r="28195" b="25144"/>
          <a:stretch/>
        </p:blipFill>
        <p:spPr>
          <a:xfrm>
            <a:off x="2574388" y="862796"/>
            <a:ext cx="7230794" cy="4848688"/>
          </a:xfrm>
          <a:prstGeom prst="rect">
            <a:avLst/>
          </a:prstGeom>
        </p:spPr>
      </p:pic>
      <p:sp>
        <p:nvSpPr>
          <p:cNvPr id="3" name="Slide Number Placeholder 2"/>
          <p:cNvSpPr>
            <a:spLocks noGrp="1"/>
          </p:cNvSpPr>
          <p:nvPr>
            <p:ph type="sldNum" sz="quarter" idx="12"/>
          </p:nvPr>
        </p:nvSpPr>
        <p:spPr/>
        <p:txBody>
          <a:bodyPr/>
          <a:lstStyle/>
          <a:p>
            <a:fld id="{ECA1E678-7574-44C6-9E59-24D6CCED4748}" type="slidenum">
              <a:rPr lang="en-US" smtClean="0"/>
              <a:t>37</a:t>
            </a:fld>
            <a:endParaRPr lang="en-US"/>
          </a:p>
        </p:txBody>
      </p:sp>
    </p:spTree>
    <p:extLst>
      <p:ext uri="{BB962C8B-B14F-4D97-AF65-F5344CB8AC3E}">
        <p14:creationId xmlns:p14="http://schemas.microsoft.com/office/powerpoint/2010/main" val="10417318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853" t="19663" r="27872" b="24183"/>
          <a:stretch/>
        </p:blipFill>
        <p:spPr>
          <a:xfrm>
            <a:off x="2375093" y="2053882"/>
            <a:ext cx="6020973" cy="4107766"/>
          </a:xfrm>
          <a:prstGeom prst="rect">
            <a:avLst/>
          </a:prstGeom>
        </p:spPr>
      </p:pic>
      <p:sp>
        <p:nvSpPr>
          <p:cNvPr id="3" name="Rectangle 2"/>
          <p:cNvSpPr/>
          <p:nvPr/>
        </p:nvSpPr>
        <p:spPr>
          <a:xfrm>
            <a:off x="769033" y="240381"/>
            <a:ext cx="10245970" cy="1569660"/>
          </a:xfrm>
          <a:prstGeom prst="rect">
            <a:avLst/>
          </a:prstGeom>
        </p:spPr>
        <p:txBody>
          <a:bodyPr wrap="square">
            <a:spAutoFit/>
          </a:bodyPr>
          <a:lstStyle/>
          <a:p>
            <a:pPr algn="just"/>
            <a:r>
              <a:rPr lang="en-US" sz="2400" b="1" dirty="0" smtClean="0">
                <a:solidFill>
                  <a:srgbClr val="FF0000"/>
                </a:solidFill>
              </a:rPr>
              <a:t>Warning:</a:t>
            </a:r>
            <a:r>
              <a:rPr lang="en-US" sz="2400" dirty="0" smtClean="0"/>
              <a:t> When you use a regression equation, do not use values for the independent variable that are outside the range of values used to create the equation. That is called extrapolation, and it can produce unreasonable estimates.</a:t>
            </a:r>
            <a:endParaRPr lang="en-US" sz="2400" dirty="0"/>
          </a:p>
        </p:txBody>
      </p:sp>
      <p:sp>
        <p:nvSpPr>
          <p:cNvPr id="4" name="Slide Number Placeholder 3"/>
          <p:cNvSpPr>
            <a:spLocks noGrp="1"/>
          </p:cNvSpPr>
          <p:nvPr>
            <p:ph type="sldNum" sz="quarter" idx="12"/>
          </p:nvPr>
        </p:nvSpPr>
        <p:spPr/>
        <p:txBody>
          <a:bodyPr/>
          <a:lstStyle/>
          <a:p>
            <a:fld id="{ECA1E678-7574-44C6-9E59-24D6CCED4748}" type="slidenum">
              <a:rPr lang="en-US" smtClean="0"/>
              <a:t>38</a:t>
            </a:fld>
            <a:endParaRPr lang="en-US"/>
          </a:p>
        </p:txBody>
      </p:sp>
    </p:spTree>
    <p:extLst>
      <p:ext uri="{BB962C8B-B14F-4D97-AF65-F5344CB8AC3E}">
        <p14:creationId xmlns:p14="http://schemas.microsoft.com/office/powerpoint/2010/main" val="21341693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smtClean="0">
                <a:solidFill>
                  <a:srgbClr val="800040"/>
                </a:solidFill>
              </a:rPr>
              <a:t>Residual Analysis in Regression</a:t>
            </a:r>
            <a:endParaRPr lang="en-US" b="1" dirty="0">
              <a:solidFill>
                <a:srgbClr val="800040"/>
              </a:solidFill>
            </a:endParaRPr>
          </a:p>
        </p:txBody>
      </p:sp>
      <p:sp>
        <p:nvSpPr>
          <p:cNvPr id="3" name="Content Placeholder 2"/>
          <p:cNvSpPr>
            <a:spLocks noGrp="1"/>
          </p:cNvSpPr>
          <p:nvPr>
            <p:ph idx="1"/>
          </p:nvPr>
        </p:nvSpPr>
        <p:spPr>
          <a:xfrm>
            <a:off x="838200" y="1325563"/>
            <a:ext cx="10515600" cy="1291028"/>
          </a:xfrm>
        </p:spPr>
        <p:txBody>
          <a:bodyPr>
            <a:normAutofit/>
          </a:bodyPr>
          <a:lstStyle/>
          <a:p>
            <a:r>
              <a:rPr lang="en-US" dirty="0" smtClean="0"/>
              <a:t>Because a linear regression model is not always appropriate for the data, you should assess the appropriateness of the model by defining residuals and examining residual plots.</a:t>
            </a:r>
          </a:p>
          <a:p>
            <a:endParaRPr lang="en-US" dirty="0"/>
          </a:p>
        </p:txBody>
      </p:sp>
      <p:pic>
        <p:nvPicPr>
          <p:cNvPr id="4" name="Picture 3"/>
          <p:cNvPicPr>
            <a:picLocks noChangeAspect="1"/>
          </p:cNvPicPr>
          <p:nvPr/>
        </p:nvPicPr>
        <p:blipFill rotWithShape="1">
          <a:blip r:embed="rId2"/>
          <a:srcRect l="25745" t="20433" r="28736" b="31490"/>
          <a:stretch/>
        </p:blipFill>
        <p:spPr>
          <a:xfrm>
            <a:off x="2783058" y="2651126"/>
            <a:ext cx="6625883" cy="3934610"/>
          </a:xfrm>
          <a:prstGeom prst="rect">
            <a:avLst/>
          </a:prstGeom>
        </p:spPr>
      </p:pic>
      <p:sp>
        <p:nvSpPr>
          <p:cNvPr id="5" name="Slide Number Placeholder 4"/>
          <p:cNvSpPr>
            <a:spLocks noGrp="1"/>
          </p:cNvSpPr>
          <p:nvPr>
            <p:ph type="sldNum" sz="quarter" idx="12"/>
          </p:nvPr>
        </p:nvSpPr>
        <p:spPr/>
        <p:txBody>
          <a:bodyPr/>
          <a:lstStyle/>
          <a:p>
            <a:fld id="{ECA1E678-7574-44C6-9E59-24D6CCED4748}" type="slidenum">
              <a:rPr lang="en-US" smtClean="0"/>
              <a:t>39</a:t>
            </a:fld>
            <a:endParaRPr lang="en-US"/>
          </a:p>
        </p:txBody>
      </p:sp>
    </p:spTree>
    <p:extLst>
      <p:ext uri="{BB962C8B-B14F-4D97-AF65-F5344CB8AC3E}">
        <p14:creationId xmlns:p14="http://schemas.microsoft.com/office/powerpoint/2010/main" val="4185325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91727"/>
          </a:xfrm>
        </p:spPr>
        <p:txBody>
          <a:bodyPr/>
          <a:lstStyle/>
          <a:p>
            <a:pPr algn="ctr"/>
            <a:r>
              <a:rPr lang="en-US" b="1" dirty="0">
                <a:solidFill>
                  <a:srgbClr val="800040"/>
                </a:solidFill>
              </a:rPr>
              <a:t>Independent and Dependent </a:t>
            </a:r>
            <a:r>
              <a:rPr lang="en-US" b="1" dirty="0" smtClean="0">
                <a:solidFill>
                  <a:srgbClr val="800040"/>
                </a:solidFill>
              </a:rPr>
              <a:t>Variables</a:t>
            </a:r>
            <a:endParaRPr lang="en-US" b="1" dirty="0">
              <a:solidFill>
                <a:srgbClr val="800040"/>
              </a:solidFill>
            </a:endParaRPr>
          </a:p>
        </p:txBody>
      </p:sp>
      <p:sp>
        <p:nvSpPr>
          <p:cNvPr id="3" name="Content Placeholder 2"/>
          <p:cNvSpPr>
            <a:spLocks noGrp="1"/>
          </p:cNvSpPr>
          <p:nvPr>
            <p:ph idx="1"/>
          </p:nvPr>
        </p:nvSpPr>
        <p:spPr>
          <a:xfrm>
            <a:off x="491611" y="1046931"/>
            <a:ext cx="11624188" cy="5674544"/>
          </a:xfrm>
        </p:spPr>
        <p:txBody>
          <a:bodyPr>
            <a:normAutofit fontScale="92500" lnSpcReduction="20000"/>
          </a:bodyPr>
          <a:lstStyle/>
          <a:p>
            <a:pPr marL="0" indent="0">
              <a:buNone/>
            </a:pPr>
            <a:r>
              <a:rPr lang="en-US" sz="3200" dirty="0"/>
              <a:t>In the context of Statistical learning, there are </a:t>
            </a:r>
            <a:r>
              <a:rPr lang="en-US" sz="3200" b="1" dirty="0" smtClean="0"/>
              <a:t>2</a:t>
            </a:r>
            <a:r>
              <a:rPr lang="en-US" sz="3200" dirty="0" smtClean="0"/>
              <a:t> types </a:t>
            </a:r>
            <a:r>
              <a:rPr lang="en-US" sz="3200" dirty="0"/>
              <a:t>of data:</a:t>
            </a:r>
          </a:p>
          <a:p>
            <a:r>
              <a:rPr lang="en-US" sz="3200" b="1" dirty="0" smtClean="0">
                <a:solidFill>
                  <a:schemeClr val="accent6">
                    <a:lumMod val="75000"/>
                  </a:schemeClr>
                </a:solidFill>
              </a:rPr>
              <a:t>Independent </a:t>
            </a:r>
            <a:r>
              <a:rPr lang="en-US" sz="3200" b="1" dirty="0">
                <a:solidFill>
                  <a:schemeClr val="accent6">
                    <a:lumMod val="75000"/>
                  </a:schemeClr>
                </a:solidFill>
              </a:rPr>
              <a:t>variables</a:t>
            </a:r>
            <a:r>
              <a:rPr lang="en-US" sz="3200" dirty="0"/>
              <a:t>: </a:t>
            </a:r>
            <a:r>
              <a:rPr lang="en-US" sz="3200" i="1" dirty="0"/>
              <a:t>Data that </a:t>
            </a:r>
            <a:r>
              <a:rPr lang="en-US" sz="3200" b="1" i="1" dirty="0">
                <a:solidFill>
                  <a:schemeClr val="accent6">
                    <a:lumMod val="75000"/>
                  </a:schemeClr>
                </a:solidFill>
              </a:rPr>
              <a:t>can be controlled </a:t>
            </a:r>
            <a:r>
              <a:rPr lang="en-US" sz="3200" i="1" dirty="0"/>
              <a:t>directly</a:t>
            </a:r>
            <a:r>
              <a:rPr lang="en-US" sz="3200" dirty="0"/>
              <a:t>.</a:t>
            </a:r>
          </a:p>
          <a:p>
            <a:r>
              <a:rPr lang="en-US" sz="3200" b="1" dirty="0">
                <a:solidFill>
                  <a:schemeClr val="accent2"/>
                </a:solidFill>
              </a:rPr>
              <a:t>Dependent variables</a:t>
            </a:r>
            <a:r>
              <a:rPr lang="en-US" sz="3200" dirty="0"/>
              <a:t>: </a:t>
            </a:r>
            <a:r>
              <a:rPr lang="en-US" sz="3200" i="1" dirty="0"/>
              <a:t>Data that </a:t>
            </a:r>
            <a:r>
              <a:rPr lang="en-US" sz="3200" b="1" i="1" dirty="0">
                <a:solidFill>
                  <a:schemeClr val="accent2"/>
                </a:solidFill>
              </a:rPr>
              <a:t>cannot be controlled </a:t>
            </a:r>
            <a:r>
              <a:rPr lang="en-US" sz="3200" i="1" dirty="0"/>
              <a:t>directly</a:t>
            </a:r>
            <a:r>
              <a:rPr lang="en-US" sz="3200" dirty="0"/>
              <a:t>.</a:t>
            </a:r>
          </a:p>
          <a:p>
            <a:pPr marL="0" indent="0" algn="just">
              <a:buNone/>
            </a:pPr>
            <a:r>
              <a:rPr lang="en-US" sz="3200" dirty="0"/>
              <a:t>The data that can’t be controlled </a:t>
            </a:r>
            <a:r>
              <a:rPr lang="en-US" sz="3200" dirty="0" smtClean="0"/>
              <a:t>(</a:t>
            </a:r>
            <a:r>
              <a:rPr lang="en-US" sz="3200" b="1" dirty="0" smtClean="0">
                <a:solidFill>
                  <a:schemeClr val="accent2"/>
                </a:solidFill>
              </a:rPr>
              <a:t>dependent variables</a:t>
            </a:r>
            <a:r>
              <a:rPr lang="en-US" sz="3200" dirty="0" smtClean="0"/>
              <a:t>) </a:t>
            </a:r>
            <a:r>
              <a:rPr lang="en-US" sz="3200" dirty="0"/>
              <a:t>need </a:t>
            </a:r>
            <a:r>
              <a:rPr lang="en-US" sz="3200" dirty="0" smtClean="0"/>
              <a:t>to be </a:t>
            </a:r>
            <a:r>
              <a:rPr lang="en-US" sz="3200" b="1" dirty="0"/>
              <a:t>predicted</a:t>
            </a:r>
            <a:r>
              <a:rPr lang="en-US" sz="3200" dirty="0"/>
              <a:t> or </a:t>
            </a:r>
            <a:r>
              <a:rPr lang="en-US" sz="3200" b="1" dirty="0"/>
              <a:t>estimated</a:t>
            </a:r>
            <a:r>
              <a:rPr lang="en-US" sz="3200" dirty="0" smtClean="0"/>
              <a:t>.</a:t>
            </a:r>
          </a:p>
          <a:p>
            <a:pPr marL="0" indent="0" algn="just">
              <a:spcBef>
                <a:spcPts val="0"/>
              </a:spcBef>
              <a:buNone/>
            </a:pPr>
            <a:endParaRPr lang="en-US" sz="3200" dirty="0" smtClean="0"/>
          </a:p>
          <a:p>
            <a:pPr marL="0" indent="0" algn="just">
              <a:buNone/>
            </a:pPr>
            <a:r>
              <a:rPr lang="en-US" sz="3200" dirty="0" smtClean="0"/>
              <a:t>A </a:t>
            </a:r>
            <a:r>
              <a:rPr lang="en-US" sz="3200" b="1" dirty="0">
                <a:solidFill>
                  <a:srgbClr val="7030A0"/>
                </a:solidFill>
              </a:rPr>
              <a:t>model</a:t>
            </a:r>
            <a:r>
              <a:rPr lang="en-US" sz="3200" dirty="0">
                <a:solidFill>
                  <a:srgbClr val="7030A0"/>
                </a:solidFill>
              </a:rPr>
              <a:t> </a:t>
            </a:r>
            <a:r>
              <a:rPr lang="en-US" sz="3200" dirty="0"/>
              <a:t>is a transformation engine that helps us to express dependent variables as a function of independent variables.</a:t>
            </a:r>
          </a:p>
          <a:p>
            <a:pPr marL="0" indent="0">
              <a:buNone/>
            </a:pPr>
            <a:endParaRPr lang="en-US" sz="3200" b="1" dirty="0" smtClean="0"/>
          </a:p>
          <a:p>
            <a:pPr marL="0" indent="0" algn="just">
              <a:buNone/>
            </a:pPr>
            <a:r>
              <a:rPr lang="en-US" sz="3200" b="1" dirty="0" smtClean="0">
                <a:solidFill>
                  <a:schemeClr val="tx2"/>
                </a:solidFill>
              </a:rPr>
              <a:t>Parameters</a:t>
            </a:r>
            <a:r>
              <a:rPr lang="en-US" sz="3200" dirty="0" smtClean="0"/>
              <a:t>: are </a:t>
            </a:r>
            <a:r>
              <a:rPr lang="en-US" sz="3200" dirty="0"/>
              <a:t>ingredients added to the model for estimating the output.</a:t>
            </a:r>
          </a:p>
          <a:p>
            <a:pPr marL="0" indent="0">
              <a:buNone/>
            </a:pPr>
            <a:endParaRPr lang="en-US" sz="3200" dirty="0" smtClean="0"/>
          </a:p>
          <a:p>
            <a:pPr marL="0" indent="0" algn="just">
              <a:buNone/>
            </a:pPr>
            <a:r>
              <a:rPr lang="en-US" sz="3200" b="1" dirty="0" smtClean="0"/>
              <a:t>Linear </a:t>
            </a:r>
            <a:r>
              <a:rPr lang="en-US" sz="3200" b="1" dirty="0"/>
              <a:t>regression </a:t>
            </a:r>
            <a:r>
              <a:rPr lang="en-US" sz="3200" dirty="0"/>
              <a:t>models provide a simple approach towards </a:t>
            </a:r>
            <a:r>
              <a:rPr lang="en-US" sz="3200" b="1" dirty="0"/>
              <a:t>supervised learning</a:t>
            </a:r>
            <a:r>
              <a:rPr lang="en-US" sz="3200" dirty="0"/>
              <a:t>. They are simple yet effective.</a:t>
            </a:r>
          </a:p>
        </p:txBody>
      </p:sp>
      <p:sp>
        <p:nvSpPr>
          <p:cNvPr id="4" name="Slide Number Placeholder 3"/>
          <p:cNvSpPr>
            <a:spLocks noGrp="1"/>
          </p:cNvSpPr>
          <p:nvPr>
            <p:ph type="sldNum" sz="quarter" idx="12"/>
          </p:nvPr>
        </p:nvSpPr>
        <p:spPr/>
        <p:txBody>
          <a:bodyPr/>
          <a:lstStyle/>
          <a:p>
            <a:fld id="{ECA1E678-7574-44C6-9E59-24D6CCED4748}" type="slidenum">
              <a:rPr lang="en-US" smtClean="0"/>
              <a:t>4</a:t>
            </a:fld>
            <a:endParaRPr lang="en-US"/>
          </a:p>
        </p:txBody>
      </p:sp>
    </p:spTree>
    <p:extLst>
      <p:ext uri="{BB962C8B-B14F-4D97-AF65-F5344CB8AC3E}">
        <p14:creationId xmlns:p14="http://schemas.microsoft.com/office/powerpoint/2010/main" val="150336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5313" t="19086" r="29818" b="25721"/>
          <a:stretch/>
        </p:blipFill>
        <p:spPr>
          <a:xfrm>
            <a:off x="1378585" y="515791"/>
            <a:ext cx="8285920" cy="5730263"/>
          </a:xfrm>
          <a:prstGeom prst="rect">
            <a:avLst/>
          </a:prstGeom>
        </p:spPr>
      </p:pic>
      <p:sp>
        <p:nvSpPr>
          <p:cNvPr id="2" name="Slide Number Placeholder 1"/>
          <p:cNvSpPr>
            <a:spLocks noGrp="1"/>
          </p:cNvSpPr>
          <p:nvPr>
            <p:ph type="sldNum" sz="quarter" idx="12"/>
          </p:nvPr>
        </p:nvSpPr>
        <p:spPr/>
        <p:txBody>
          <a:bodyPr/>
          <a:lstStyle/>
          <a:p>
            <a:fld id="{ECA1E678-7574-44C6-9E59-24D6CCED4748}" type="slidenum">
              <a:rPr lang="en-US" smtClean="0"/>
              <a:t>40</a:t>
            </a:fld>
            <a:endParaRPr lang="en-US"/>
          </a:p>
        </p:txBody>
      </p:sp>
    </p:spTree>
    <p:extLst>
      <p:ext uri="{BB962C8B-B14F-4D97-AF65-F5344CB8AC3E}">
        <p14:creationId xmlns:p14="http://schemas.microsoft.com/office/powerpoint/2010/main" val="26786121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5746" t="18510" r="29384" b="27067"/>
          <a:stretch/>
        </p:blipFill>
        <p:spPr>
          <a:xfrm>
            <a:off x="2926080" y="2053882"/>
            <a:ext cx="6787038" cy="4628271"/>
          </a:xfrm>
          <a:prstGeom prst="rect">
            <a:avLst/>
          </a:prstGeom>
        </p:spPr>
      </p:pic>
      <p:sp>
        <p:nvSpPr>
          <p:cNvPr id="4" name="Rectangle 3"/>
          <p:cNvSpPr/>
          <p:nvPr/>
        </p:nvSpPr>
        <p:spPr>
          <a:xfrm>
            <a:off x="572084" y="343210"/>
            <a:ext cx="11118167" cy="1323439"/>
          </a:xfrm>
          <a:prstGeom prst="rect">
            <a:avLst/>
          </a:prstGeom>
        </p:spPr>
        <p:txBody>
          <a:bodyPr wrap="square">
            <a:spAutoFit/>
          </a:bodyPr>
          <a:lstStyle/>
          <a:p>
            <a:pPr algn="just"/>
            <a:r>
              <a:rPr lang="en-US" sz="2000" dirty="0" smtClean="0">
                <a:latin typeface="Arial" panose="020B0604020202020204" pitchFamily="34" charset="0"/>
                <a:cs typeface="Arial" panose="020B0604020202020204" pitchFamily="34" charset="0"/>
              </a:rPr>
              <a:t>A </a:t>
            </a:r>
            <a:r>
              <a:rPr lang="en-US" sz="2000" b="1" dirty="0" smtClean="0">
                <a:latin typeface="Arial" panose="020B0604020202020204" pitchFamily="34" charset="0"/>
                <a:cs typeface="Arial" panose="020B0604020202020204" pitchFamily="34" charset="0"/>
              </a:rPr>
              <a:t>residual plot </a:t>
            </a:r>
            <a:r>
              <a:rPr lang="en-US" sz="2000" dirty="0" smtClean="0">
                <a:latin typeface="Arial" panose="020B0604020202020204" pitchFamily="34" charset="0"/>
                <a:cs typeface="Arial" panose="020B0604020202020204" pitchFamily="34" charset="0"/>
              </a:rPr>
              <a:t>is a graph that shows the residuals on the vertical axis and the independent variable on the horizontal axis. If the points in a residual plot are randomly dispersed around the horizontal axis, a linear regression model is appropriate for the data; otherwise, a non-linear model is more appropriate.</a:t>
            </a:r>
            <a:endParaRPr lang="en-US" sz="20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ECA1E678-7574-44C6-9E59-24D6CCED4748}" type="slidenum">
              <a:rPr lang="en-US" smtClean="0"/>
              <a:t>41</a:t>
            </a:fld>
            <a:endParaRPr lang="en-US"/>
          </a:p>
        </p:txBody>
      </p:sp>
    </p:spTree>
    <p:extLst>
      <p:ext uri="{BB962C8B-B14F-4D97-AF65-F5344CB8AC3E}">
        <p14:creationId xmlns:p14="http://schemas.microsoft.com/office/powerpoint/2010/main" val="4358071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204" t="18125" r="27439" b="25144"/>
          <a:stretch/>
        </p:blipFill>
        <p:spPr>
          <a:xfrm>
            <a:off x="1890220" y="731520"/>
            <a:ext cx="8626309" cy="5809957"/>
          </a:xfrm>
          <a:prstGeom prst="rect">
            <a:avLst/>
          </a:prstGeom>
        </p:spPr>
      </p:pic>
      <p:sp>
        <p:nvSpPr>
          <p:cNvPr id="3" name="Slide Number Placeholder 2"/>
          <p:cNvSpPr>
            <a:spLocks noGrp="1"/>
          </p:cNvSpPr>
          <p:nvPr>
            <p:ph type="sldNum" sz="quarter" idx="12"/>
          </p:nvPr>
        </p:nvSpPr>
        <p:spPr/>
        <p:txBody>
          <a:bodyPr/>
          <a:lstStyle/>
          <a:p>
            <a:fld id="{ECA1E678-7574-44C6-9E59-24D6CCED4748}" type="slidenum">
              <a:rPr lang="en-US" smtClean="0"/>
              <a:t>42</a:t>
            </a:fld>
            <a:endParaRPr lang="en-US"/>
          </a:p>
        </p:txBody>
      </p:sp>
    </p:spTree>
    <p:extLst>
      <p:ext uri="{BB962C8B-B14F-4D97-AF65-F5344CB8AC3E}">
        <p14:creationId xmlns:p14="http://schemas.microsoft.com/office/powerpoint/2010/main" val="690911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313" t="18894" r="27980" b="26682"/>
          <a:stretch/>
        </p:blipFill>
        <p:spPr>
          <a:xfrm>
            <a:off x="1963962" y="703384"/>
            <a:ext cx="8825959" cy="5781822"/>
          </a:xfrm>
          <a:prstGeom prst="rect">
            <a:avLst/>
          </a:prstGeom>
        </p:spPr>
      </p:pic>
      <p:sp>
        <p:nvSpPr>
          <p:cNvPr id="3" name="Slide Number Placeholder 2"/>
          <p:cNvSpPr>
            <a:spLocks noGrp="1"/>
          </p:cNvSpPr>
          <p:nvPr>
            <p:ph type="sldNum" sz="quarter" idx="12"/>
          </p:nvPr>
        </p:nvSpPr>
        <p:spPr/>
        <p:txBody>
          <a:bodyPr/>
          <a:lstStyle/>
          <a:p>
            <a:fld id="{ECA1E678-7574-44C6-9E59-24D6CCED4748}" type="slidenum">
              <a:rPr lang="en-US" smtClean="0"/>
              <a:t>43</a:t>
            </a:fld>
            <a:endParaRPr lang="en-US"/>
          </a:p>
        </p:txBody>
      </p:sp>
    </p:spTree>
    <p:extLst>
      <p:ext uri="{BB962C8B-B14F-4D97-AF65-F5344CB8AC3E}">
        <p14:creationId xmlns:p14="http://schemas.microsoft.com/office/powerpoint/2010/main" val="21355157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2708" y="354707"/>
            <a:ext cx="11141612" cy="6001643"/>
          </a:xfrm>
          <a:prstGeom prst="rect">
            <a:avLst/>
          </a:prstGeom>
        </p:spPr>
        <p:txBody>
          <a:bodyPr wrap="square">
            <a:spAutoFit/>
          </a:bodyPr>
          <a:lstStyle/>
          <a:p>
            <a:r>
              <a:rPr lang="en-US" sz="2400" b="1" dirty="0" smtClean="0"/>
              <a:t>In the context of regression analysis, which of the following statements are true?</a:t>
            </a:r>
          </a:p>
          <a:p>
            <a:endParaRPr lang="en-US" sz="2400" dirty="0" smtClean="0"/>
          </a:p>
          <a:p>
            <a:r>
              <a:rPr lang="en-US" sz="2400" dirty="0" smtClean="0"/>
              <a:t>I. When the sum of the residuals is greater than zero, the data set is nonlinear. </a:t>
            </a:r>
          </a:p>
          <a:p>
            <a:r>
              <a:rPr lang="en-US" sz="2400" dirty="0" smtClean="0"/>
              <a:t>II. A random pattern of residuals supports a linear model. </a:t>
            </a:r>
          </a:p>
          <a:p>
            <a:r>
              <a:rPr lang="en-US" sz="2400" dirty="0" smtClean="0"/>
              <a:t>III. A random pattern of residuals supports a non-linear model.</a:t>
            </a:r>
          </a:p>
          <a:p>
            <a:endParaRPr lang="en-US" sz="2400" dirty="0" smtClean="0"/>
          </a:p>
          <a:p>
            <a:r>
              <a:rPr lang="en-US" sz="2400" dirty="0" smtClean="0"/>
              <a:t>(A) I only </a:t>
            </a:r>
          </a:p>
          <a:p>
            <a:r>
              <a:rPr lang="en-US" sz="2400" dirty="0" smtClean="0"/>
              <a:t>(B) II only </a:t>
            </a:r>
          </a:p>
          <a:p>
            <a:r>
              <a:rPr lang="en-US" sz="2400" dirty="0" smtClean="0"/>
              <a:t>(C) III only </a:t>
            </a:r>
          </a:p>
          <a:p>
            <a:r>
              <a:rPr lang="en-US" sz="2400" dirty="0" smtClean="0"/>
              <a:t>(D) I and II </a:t>
            </a:r>
          </a:p>
          <a:p>
            <a:r>
              <a:rPr lang="en-US" sz="2400" dirty="0" smtClean="0"/>
              <a:t>(E) I and III</a:t>
            </a:r>
          </a:p>
          <a:p>
            <a:endParaRPr lang="en-US" sz="2400" dirty="0" smtClean="0"/>
          </a:p>
          <a:p>
            <a:r>
              <a:rPr lang="en-US" sz="2400" b="1" dirty="0" smtClean="0"/>
              <a:t>Solution</a:t>
            </a:r>
          </a:p>
          <a:p>
            <a:r>
              <a:rPr lang="en-US" sz="2400" dirty="0" smtClean="0"/>
              <a:t>The correct answer is </a:t>
            </a:r>
            <a:r>
              <a:rPr lang="en-US" sz="2400" b="1" dirty="0" smtClean="0"/>
              <a:t>(B)</a:t>
            </a:r>
            <a:r>
              <a:rPr lang="en-US" sz="2400" dirty="0" smtClean="0"/>
              <a:t>. A random pattern of residuals supports a linear model; a non-random pattern supports a non-linear model. The sum of the residuals is always zero, whether the data set is linear or nonlinear.</a:t>
            </a:r>
            <a:endParaRPr lang="en-US" sz="2400" dirty="0"/>
          </a:p>
        </p:txBody>
      </p:sp>
      <p:sp>
        <p:nvSpPr>
          <p:cNvPr id="3" name="Slide Number Placeholder 2"/>
          <p:cNvSpPr>
            <a:spLocks noGrp="1"/>
          </p:cNvSpPr>
          <p:nvPr>
            <p:ph type="sldNum" sz="quarter" idx="12"/>
          </p:nvPr>
        </p:nvSpPr>
        <p:spPr/>
        <p:txBody>
          <a:bodyPr/>
          <a:lstStyle/>
          <a:p>
            <a:fld id="{ECA1E678-7574-44C6-9E59-24D6CCED4748}" type="slidenum">
              <a:rPr lang="en-US" smtClean="0"/>
              <a:t>44</a:t>
            </a:fld>
            <a:endParaRPr lang="en-US"/>
          </a:p>
        </p:txBody>
      </p:sp>
    </p:spTree>
    <p:extLst>
      <p:ext uri="{BB962C8B-B14F-4D97-AF65-F5344CB8AC3E}">
        <p14:creationId xmlns:p14="http://schemas.microsoft.com/office/powerpoint/2010/main" val="13393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12" end="12"/>
                                            </p:txEl>
                                          </p:spTgt>
                                        </p:tgtEl>
                                        <p:attrNameLst>
                                          <p:attrName>style.visibility</p:attrName>
                                        </p:attrNameLst>
                                      </p:cBhvr>
                                      <p:to>
                                        <p:strVal val="visible"/>
                                      </p:to>
                                    </p:set>
                                    <p:anim calcmode="lin" valueType="num">
                                      <p:cBhvr>
                                        <p:cTn id="7" dur="500" fill="hold"/>
                                        <p:tgtEl>
                                          <p:spTgt spid="2">
                                            <p:txEl>
                                              <p:pRg st="12" end="12"/>
                                            </p:txEl>
                                          </p:spTgt>
                                        </p:tgtEl>
                                        <p:attrNameLst>
                                          <p:attrName>ppt_w</p:attrName>
                                        </p:attrNameLst>
                                      </p:cBhvr>
                                      <p:tavLst>
                                        <p:tav tm="0">
                                          <p:val>
                                            <p:fltVal val="0"/>
                                          </p:val>
                                        </p:tav>
                                        <p:tav tm="100000">
                                          <p:val>
                                            <p:strVal val="#ppt_w"/>
                                          </p:val>
                                        </p:tav>
                                      </p:tavLst>
                                    </p:anim>
                                    <p:anim calcmode="lin" valueType="num">
                                      <p:cBhvr>
                                        <p:cTn id="8" dur="500" fill="hold"/>
                                        <p:tgtEl>
                                          <p:spTgt spid="2">
                                            <p:txEl>
                                              <p:pRg st="12" end="12"/>
                                            </p:txEl>
                                          </p:spTgt>
                                        </p:tgtEl>
                                        <p:attrNameLst>
                                          <p:attrName>ppt_h</p:attrName>
                                        </p:attrNameLst>
                                      </p:cBhvr>
                                      <p:tavLst>
                                        <p:tav tm="0">
                                          <p:val>
                                            <p:fltVal val="0"/>
                                          </p:val>
                                        </p:tav>
                                        <p:tav tm="100000">
                                          <p:val>
                                            <p:strVal val="#ppt_h"/>
                                          </p:val>
                                        </p:tav>
                                      </p:tavLst>
                                    </p:anim>
                                    <p:animEffect transition="in" filter="fade">
                                      <p:cBhvr>
                                        <p:cTn id="9" dur="500"/>
                                        <p:tgtEl>
                                          <p:spTgt spid="2">
                                            <p:txEl>
                                              <p:pRg st="12" end="1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xEl>
                                              <p:pRg st="13" end="13"/>
                                            </p:txEl>
                                          </p:spTgt>
                                        </p:tgtEl>
                                        <p:attrNameLst>
                                          <p:attrName>style.visibility</p:attrName>
                                        </p:attrNameLst>
                                      </p:cBhvr>
                                      <p:to>
                                        <p:strVal val="visible"/>
                                      </p:to>
                                    </p:set>
                                    <p:anim calcmode="lin" valueType="num">
                                      <p:cBhvr>
                                        <p:cTn id="12" dur="500" fill="hold"/>
                                        <p:tgtEl>
                                          <p:spTgt spid="2">
                                            <p:txEl>
                                              <p:pRg st="13" end="13"/>
                                            </p:txEl>
                                          </p:spTgt>
                                        </p:tgtEl>
                                        <p:attrNameLst>
                                          <p:attrName>ppt_w</p:attrName>
                                        </p:attrNameLst>
                                      </p:cBhvr>
                                      <p:tavLst>
                                        <p:tav tm="0">
                                          <p:val>
                                            <p:fltVal val="0"/>
                                          </p:val>
                                        </p:tav>
                                        <p:tav tm="100000">
                                          <p:val>
                                            <p:strVal val="#ppt_w"/>
                                          </p:val>
                                        </p:tav>
                                      </p:tavLst>
                                    </p:anim>
                                    <p:anim calcmode="lin" valueType="num">
                                      <p:cBhvr>
                                        <p:cTn id="13" dur="500" fill="hold"/>
                                        <p:tgtEl>
                                          <p:spTgt spid="2">
                                            <p:txEl>
                                              <p:pRg st="13" end="13"/>
                                            </p:txEl>
                                          </p:spTgt>
                                        </p:tgtEl>
                                        <p:attrNameLst>
                                          <p:attrName>ppt_h</p:attrName>
                                        </p:attrNameLst>
                                      </p:cBhvr>
                                      <p:tavLst>
                                        <p:tav tm="0">
                                          <p:val>
                                            <p:fltVal val="0"/>
                                          </p:val>
                                        </p:tav>
                                        <p:tav tm="100000">
                                          <p:val>
                                            <p:strVal val="#ppt_h"/>
                                          </p:val>
                                        </p:tav>
                                      </p:tavLst>
                                    </p:anim>
                                    <p:animEffect transition="in" filter="fade">
                                      <p:cBhvr>
                                        <p:cTn id="14"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8539" y="0"/>
            <a:ext cx="10515600" cy="704020"/>
          </a:xfrm>
        </p:spPr>
        <p:txBody>
          <a:bodyPr/>
          <a:lstStyle/>
          <a:p>
            <a:pPr algn="ctr"/>
            <a:r>
              <a:rPr lang="en-US" b="1" dirty="0">
                <a:latin typeface="+mn-lt"/>
              </a:rPr>
              <a:t>R - Linear Regression</a:t>
            </a:r>
          </a:p>
        </p:txBody>
      </p:sp>
      <p:pic>
        <p:nvPicPr>
          <p:cNvPr id="3" name="Picture 2"/>
          <p:cNvPicPr>
            <a:picLocks noChangeAspect="1"/>
          </p:cNvPicPr>
          <p:nvPr/>
        </p:nvPicPr>
        <p:blipFill>
          <a:blip r:embed="rId2"/>
          <a:stretch>
            <a:fillRect/>
          </a:stretch>
        </p:blipFill>
        <p:spPr>
          <a:xfrm>
            <a:off x="111843" y="1106170"/>
            <a:ext cx="5795230" cy="2318092"/>
          </a:xfrm>
          <a:prstGeom prst="rect">
            <a:avLst/>
          </a:prstGeom>
        </p:spPr>
      </p:pic>
      <p:pic>
        <p:nvPicPr>
          <p:cNvPr id="4" name="Picture 3"/>
          <p:cNvPicPr>
            <a:picLocks noChangeAspect="1"/>
          </p:cNvPicPr>
          <p:nvPr/>
        </p:nvPicPr>
        <p:blipFill rotWithShape="1">
          <a:blip r:embed="rId3"/>
          <a:srcRect r="-446" b="69808"/>
          <a:stretch/>
        </p:blipFill>
        <p:spPr>
          <a:xfrm>
            <a:off x="5614518" y="1472340"/>
            <a:ext cx="6392404" cy="1256793"/>
          </a:xfrm>
          <a:prstGeom prst="rect">
            <a:avLst/>
          </a:prstGeom>
        </p:spPr>
      </p:pic>
      <p:pic>
        <p:nvPicPr>
          <p:cNvPr id="5" name="Picture 4"/>
          <p:cNvPicPr>
            <a:picLocks noChangeAspect="1"/>
          </p:cNvPicPr>
          <p:nvPr/>
        </p:nvPicPr>
        <p:blipFill rotWithShape="1">
          <a:blip r:embed="rId3"/>
          <a:srcRect t="31926" r="-280"/>
          <a:stretch/>
        </p:blipFill>
        <p:spPr>
          <a:xfrm>
            <a:off x="5805969" y="3424262"/>
            <a:ext cx="6200953" cy="2753371"/>
          </a:xfrm>
          <a:prstGeom prst="rect">
            <a:avLst/>
          </a:prstGeom>
        </p:spPr>
      </p:pic>
      <p:pic>
        <p:nvPicPr>
          <p:cNvPr id="6" name="Picture 5"/>
          <p:cNvPicPr>
            <a:picLocks noChangeAspect="1"/>
          </p:cNvPicPr>
          <p:nvPr/>
        </p:nvPicPr>
        <p:blipFill>
          <a:blip r:embed="rId4"/>
          <a:stretch>
            <a:fillRect/>
          </a:stretch>
        </p:blipFill>
        <p:spPr>
          <a:xfrm>
            <a:off x="351325" y="3826412"/>
            <a:ext cx="5316267" cy="2182838"/>
          </a:xfrm>
          <a:prstGeom prst="rect">
            <a:avLst/>
          </a:prstGeom>
        </p:spPr>
      </p:pic>
      <p:sp>
        <p:nvSpPr>
          <p:cNvPr id="7" name="Oval 6"/>
          <p:cNvSpPr/>
          <p:nvPr/>
        </p:nvSpPr>
        <p:spPr>
          <a:xfrm>
            <a:off x="5345723" y="1827053"/>
            <a:ext cx="6562725" cy="8763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ECA1E678-7574-44C6-9E59-24D6CCED4748}" type="slidenum">
              <a:rPr lang="en-US" smtClean="0"/>
              <a:t>45</a:t>
            </a:fld>
            <a:endParaRPr lang="en-US"/>
          </a:p>
        </p:txBody>
      </p:sp>
    </p:spTree>
    <p:extLst>
      <p:ext uri="{BB962C8B-B14F-4D97-AF65-F5344CB8AC3E}">
        <p14:creationId xmlns:p14="http://schemas.microsoft.com/office/powerpoint/2010/main" val="364002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70254" y="154746"/>
            <a:ext cx="8407427" cy="4196788"/>
          </a:xfrm>
          <a:prstGeom prst="rect">
            <a:avLst/>
          </a:prstGeom>
        </p:spPr>
      </p:pic>
      <p:sp>
        <p:nvSpPr>
          <p:cNvPr id="4" name="Rectangle 3"/>
          <p:cNvSpPr/>
          <p:nvPr/>
        </p:nvSpPr>
        <p:spPr>
          <a:xfrm>
            <a:off x="1059439" y="4622968"/>
            <a:ext cx="6263959" cy="461665"/>
          </a:xfrm>
          <a:prstGeom prst="rect">
            <a:avLst/>
          </a:prstGeom>
        </p:spPr>
        <p:txBody>
          <a:bodyPr wrap="none">
            <a:spAutoFit/>
          </a:bodyPr>
          <a:lstStyle/>
          <a:p>
            <a:r>
              <a:rPr lang="en-US" sz="2400" dirty="0"/>
              <a:t>Create Relationship Model &amp; get the Coefficients</a:t>
            </a:r>
          </a:p>
        </p:txBody>
      </p:sp>
      <p:pic>
        <p:nvPicPr>
          <p:cNvPr id="6" name="Picture 5"/>
          <p:cNvPicPr>
            <a:picLocks noChangeAspect="1"/>
          </p:cNvPicPr>
          <p:nvPr/>
        </p:nvPicPr>
        <p:blipFill>
          <a:blip r:embed="rId3"/>
          <a:stretch>
            <a:fillRect/>
          </a:stretch>
        </p:blipFill>
        <p:spPr>
          <a:xfrm>
            <a:off x="7323398" y="5275276"/>
            <a:ext cx="3621731" cy="1463150"/>
          </a:xfrm>
          <a:prstGeom prst="rect">
            <a:avLst/>
          </a:prstGeom>
        </p:spPr>
      </p:pic>
      <p:pic>
        <p:nvPicPr>
          <p:cNvPr id="7" name="Picture 6"/>
          <p:cNvPicPr>
            <a:picLocks noChangeAspect="1"/>
          </p:cNvPicPr>
          <p:nvPr/>
        </p:nvPicPr>
        <p:blipFill>
          <a:blip r:embed="rId4"/>
          <a:stretch>
            <a:fillRect/>
          </a:stretch>
        </p:blipFill>
        <p:spPr>
          <a:xfrm>
            <a:off x="1059439" y="5275275"/>
            <a:ext cx="5879099" cy="1310474"/>
          </a:xfrm>
          <a:prstGeom prst="rect">
            <a:avLst/>
          </a:prstGeom>
        </p:spPr>
      </p:pic>
      <p:sp>
        <p:nvSpPr>
          <p:cNvPr id="2" name="Slide Number Placeholder 1"/>
          <p:cNvSpPr>
            <a:spLocks noGrp="1"/>
          </p:cNvSpPr>
          <p:nvPr>
            <p:ph type="sldNum" sz="quarter" idx="12"/>
          </p:nvPr>
        </p:nvSpPr>
        <p:spPr/>
        <p:txBody>
          <a:bodyPr/>
          <a:lstStyle/>
          <a:p>
            <a:fld id="{ECA1E678-7574-44C6-9E59-24D6CCED4748}" type="slidenum">
              <a:rPr lang="en-US" smtClean="0"/>
              <a:t>46</a:t>
            </a:fld>
            <a:endParaRPr lang="en-US"/>
          </a:p>
        </p:txBody>
      </p:sp>
    </p:spTree>
    <p:extLst>
      <p:ext uri="{BB962C8B-B14F-4D97-AF65-F5344CB8AC3E}">
        <p14:creationId xmlns:p14="http://schemas.microsoft.com/office/powerpoint/2010/main" val="15707432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0394" y="1378634"/>
            <a:ext cx="5858661" cy="2973714"/>
          </a:xfrm>
          <a:prstGeom prst="rect">
            <a:avLst/>
          </a:prstGeom>
        </p:spPr>
      </p:pic>
      <p:sp>
        <p:nvSpPr>
          <p:cNvPr id="4" name="Rectangle 3"/>
          <p:cNvSpPr/>
          <p:nvPr/>
        </p:nvSpPr>
        <p:spPr>
          <a:xfrm>
            <a:off x="403274" y="264161"/>
            <a:ext cx="6096000" cy="769441"/>
          </a:xfrm>
          <a:prstGeom prst="rect">
            <a:avLst/>
          </a:prstGeom>
        </p:spPr>
        <p:txBody>
          <a:bodyPr>
            <a:spAutoFit/>
          </a:bodyPr>
          <a:lstStyle/>
          <a:p>
            <a:r>
              <a:rPr lang="en-US" sz="2400" dirty="0" smtClean="0"/>
              <a:t>Get </a:t>
            </a:r>
            <a:r>
              <a:rPr lang="en-US" sz="2400" dirty="0"/>
              <a:t>the Summary of the Relationship</a:t>
            </a:r>
          </a:p>
          <a:p>
            <a:r>
              <a:rPr lang="en-US" sz="2000" dirty="0"/>
              <a:t>print(summary(relation))</a:t>
            </a:r>
          </a:p>
        </p:txBody>
      </p:sp>
      <p:pic>
        <p:nvPicPr>
          <p:cNvPr id="5" name="Picture 4"/>
          <p:cNvPicPr>
            <a:picLocks noChangeAspect="1"/>
          </p:cNvPicPr>
          <p:nvPr/>
        </p:nvPicPr>
        <p:blipFill>
          <a:blip r:embed="rId3"/>
          <a:stretch>
            <a:fillRect/>
          </a:stretch>
        </p:blipFill>
        <p:spPr>
          <a:xfrm>
            <a:off x="5792107" y="330237"/>
            <a:ext cx="6106743" cy="2535254"/>
          </a:xfrm>
          <a:prstGeom prst="rect">
            <a:avLst/>
          </a:prstGeom>
        </p:spPr>
      </p:pic>
      <p:sp>
        <p:nvSpPr>
          <p:cNvPr id="6" name="Rectangle 5"/>
          <p:cNvSpPr/>
          <p:nvPr/>
        </p:nvSpPr>
        <p:spPr>
          <a:xfrm>
            <a:off x="6096000" y="2929977"/>
            <a:ext cx="6096000" cy="3693319"/>
          </a:xfrm>
          <a:prstGeom prst="rect">
            <a:avLst/>
          </a:prstGeom>
        </p:spPr>
        <p:txBody>
          <a:bodyPr>
            <a:spAutoFit/>
          </a:bodyPr>
          <a:lstStyle/>
          <a:p>
            <a:r>
              <a:rPr lang="en-US" dirty="0">
                <a:solidFill>
                  <a:schemeClr val="accent6">
                    <a:lumMod val="75000"/>
                  </a:schemeClr>
                </a:solidFill>
              </a:rPr>
              <a:t># The predictor vector.</a:t>
            </a:r>
          </a:p>
          <a:p>
            <a:r>
              <a:rPr lang="en-US" dirty="0"/>
              <a:t>x &lt;- c(151, 174, 138, 186, 128, 136, 179, 163, 152, 131)</a:t>
            </a:r>
          </a:p>
          <a:p>
            <a:endParaRPr lang="en-US" dirty="0"/>
          </a:p>
          <a:p>
            <a:r>
              <a:rPr lang="en-US" dirty="0">
                <a:solidFill>
                  <a:schemeClr val="accent6">
                    <a:lumMod val="75000"/>
                  </a:schemeClr>
                </a:solidFill>
              </a:rPr>
              <a:t># The </a:t>
            </a:r>
            <a:r>
              <a:rPr lang="en-US" dirty="0" smtClean="0">
                <a:solidFill>
                  <a:schemeClr val="accent6">
                    <a:lumMod val="75000"/>
                  </a:schemeClr>
                </a:solidFill>
              </a:rPr>
              <a:t>response </a:t>
            </a:r>
            <a:r>
              <a:rPr lang="en-US" dirty="0">
                <a:solidFill>
                  <a:schemeClr val="accent6">
                    <a:lumMod val="75000"/>
                  </a:schemeClr>
                </a:solidFill>
              </a:rPr>
              <a:t>vector.</a:t>
            </a:r>
          </a:p>
          <a:p>
            <a:r>
              <a:rPr lang="en-US" dirty="0"/>
              <a:t>y &lt;- c(63, 81, 56, 91, 47, 57, 76, 72, 62, 48)</a:t>
            </a:r>
          </a:p>
          <a:p>
            <a:endParaRPr lang="en-US" dirty="0"/>
          </a:p>
          <a:p>
            <a:r>
              <a:rPr lang="en-US" dirty="0">
                <a:solidFill>
                  <a:schemeClr val="accent6">
                    <a:lumMod val="75000"/>
                  </a:schemeClr>
                </a:solidFill>
              </a:rPr>
              <a:t># Apply the lm() function.</a:t>
            </a:r>
          </a:p>
          <a:p>
            <a:r>
              <a:rPr lang="en-US" dirty="0"/>
              <a:t>relation &lt;- lm(</a:t>
            </a:r>
            <a:r>
              <a:rPr lang="en-US" dirty="0" err="1"/>
              <a:t>y~x</a:t>
            </a:r>
            <a:r>
              <a:rPr lang="en-US" dirty="0"/>
              <a:t>)</a:t>
            </a:r>
          </a:p>
          <a:p>
            <a:endParaRPr lang="en-US" dirty="0"/>
          </a:p>
          <a:p>
            <a:r>
              <a:rPr lang="en-US" dirty="0">
                <a:solidFill>
                  <a:schemeClr val="accent6">
                    <a:lumMod val="75000"/>
                  </a:schemeClr>
                </a:solidFill>
              </a:rPr>
              <a:t># Find weight of a person with height 170.</a:t>
            </a:r>
          </a:p>
          <a:p>
            <a:r>
              <a:rPr lang="en-US" dirty="0"/>
              <a:t>a &lt;- </a:t>
            </a:r>
            <a:r>
              <a:rPr lang="en-US" dirty="0" err="1"/>
              <a:t>data.frame</a:t>
            </a:r>
            <a:r>
              <a:rPr lang="en-US" dirty="0"/>
              <a:t>(x = 170)</a:t>
            </a:r>
          </a:p>
          <a:p>
            <a:r>
              <a:rPr lang="en-US" dirty="0"/>
              <a:t>result &lt;-  predict(</a:t>
            </a:r>
            <a:r>
              <a:rPr lang="en-US" dirty="0" err="1"/>
              <a:t>relation,a</a:t>
            </a:r>
            <a:r>
              <a:rPr lang="en-US" dirty="0"/>
              <a:t>)</a:t>
            </a:r>
          </a:p>
          <a:p>
            <a:r>
              <a:rPr lang="en-US" dirty="0"/>
              <a:t>print(result)</a:t>
            </a:r>
          </a:p>
        </p:txBody>
      </p:sp>
      <p:pic>
        <p:nvPicPr>
          <p:cNvPr id="7" name="Picture 6"/>
          <p:cNvPicPr>
            <a:picLocks noChangeAspect="1"/>
          </p:cNvPicPr>
          <p:nvPr/>
        </p:nvPicPr>
        <p:blipFill>
          <a:blip r:embed="rId4"/>
          <a:stretch>
            <a:fillRect/>
          </a:stretch>
        </p:blipFill>
        <p:spPr>
          <a:xfrm>
            <a:off x="3395004" y="5764383"/>
            <a:ext cx="1834454" cy="1093617"/>
          </a:xfrm>
          <a:prstGeom prst="rect">
            <a:avLst/>
          </a:prstGeom>
        </p:spPr>
      </p:pic>
      <p:cxnSp>
        <p:nvCxnSpPr>
          <p:cNvPr id="9" name="Straight Arrow Connector 8"/>
          <p:cNvCxnSpPr/>
          <p:nvPr/>
        </p:nvCxnSpPr>
        <p:spPr>
          <a:xfrm flipH="1">
            <a:off x="5426347" y="6451868"/>
            <a:ext cx="53457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ECA1E678-7574-44C6-9E59-24D6CCED4748}" type="slidenum">
              <a:rPr lang="en-US" smtClean="0"/>
              <a:t>47</a:t>
            </a:fld>
            <a:endParaRPr lang="en-US"/>
          </a:p>
        </p:txBody>
      </p:sp>
    </p:spTree>
    <p:extLst>
      <p:ext uri="{BB962C8B-B14F-4D97-AF65-F5344CB8AC3E}">
        <p14:creationId xmlns:p14="http://schemas.microsoft.com/office/powerpoint/2010/main" val="17440284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28291" y="737716"/>
            <a:ext cx="5162230" cy="5107776"/>
          </a:xfrm>
          <a:prstGeom prst="rect">
            <a:avLst/>
          </a:prstGeom>
        </p:spPr>
      </p:pic>
      <p:sp>
        <p:nvSpPr>
          <p:cNvPr id="3" name="Rectangle 2"/>
          <p:cNvSpPr/>
          <p:nvPr/>
        </p:nvSpPr>
        <p:spPr>
          <a:xfrm>
            <a:off x="363683" y="276051"/>
            <a:ext cx="4638257" cy="461665"/>
          </a:xfrm>
          <a:prstGeom prst="rect">
            <a:avLst/>
          </a:prstGeom>
        </p:spPr>
        <p:txBody>
          <a:bodyPr wrap="none">
            <a:spAutoFit/>
          </a:bodyPr>
          <a:lstStyle/>
          <a:p>
            <a:r>
              <a:rPr lang="en-US" sz="2400" dirty="0"/>
              <a:t>Visualize the Regression Graphically</a:t>
            </a:r>
          </a:p>
        </p:txBody>
      </p:sp>
      <p:sp>
        <p:nvSpPr>
          <p:cNvPr id="4" name="Rectangle 3"/>
          <p:cNvSpPr/>
          <p:nvPr/>
        </p:nvSpPr>
        <p:spPr>
          <a:xfrm>
            <a:off x="363683" y="995853"/>
            <a:ext cx="6096000" cy="4247317"/>
          </a:xfrm>
          <a:prstGeom prst="rect">
            <a:avLst/>
          </a:prstGeom>
        </p:spPr>
        <p:txBody>
          <a:bodyPr>
            <a:spAutoFit/>
          </a:bodyPr>
          <a:lstStyle/>
          <a:p>
            <a:r>
              <a:rPr lang="en-US" dirty="0">
                <a:solidFill>
                  <a:schemeClr val="accent6">
                    <a:lumMod val="75000"/>
                  </a:schemeClr>
                </a:solidFill>
              </a:rPr>
              <a:t># Create the predictor and response variable.</a:t>
            </a:r>
          </a:p>
          <a:p>
            <a:r>
              <a:rPr lang="en-US" dirty="0"/>
              <a:t>x &lt;- c(151, 174, 138, 186, 128, 136, 179, 163, 152, 131)</a:t>
            </a:r>
          </a:p>
          <a:p>
            <a:r>
              <a:rPr lang="en-US" dirty="0"/>
              <a:t>y &lt;- c(63, 81, 56, 91, 47, 57, 76, 72, 62, 48)</a:t>
            </a:r>
          </a:p>
          <a:p>
            <a:r>
              <a:rPr lang="en-US" dirty="0"/>
              <a:t>relation &lt;- lm(</a:t>
            </a:r>
            <a:r>
              <a:rPr lang="en-US" dirty="0" err="1"/>
              <a:t>y~x</a:t>
            </a:r>
            <a:r>
              <a:rPr lang="en-US" dirty="0"/>
              <a:t>)</a:t>
            </a:r>
          </a:p>
          <a:p>
            <a:endParaRPr lang="en-US" dirty="0"/>
          </a:p>
          <a:p>
            <a:r>
              <a:rPr lang="en-US" dirty="0">
                <a:solidFill>
                  <a:schemeClr val="accent6">
                    <a:lumMod val="75000"/>
                  </a:schemeClr>
                </a:solidFill>
              </a:rPr>
              <a:t># Give the chart file a name.</a:t>
            </a:r>
          </a:p>
          <a:p>
            <a:r>
              <a:rPr lang="en-US" dirty="0" err="1"/>
              <a:t>png</a:t>
            </a:r>
            <a:r>
              <a:rPr lang="en-US" dirty="0"/>
              <a:t>(file = "linearregression.png")</a:t>
            </a:r>
          </a:p>
          <a:p>
            <a:endParaRPr lang="en-US" dirty="0"/>
          </a:p>
          <a:p>
            <a:r>
              <a:rPr lang="en-US" dirty="0">
                <a:solidFill>
                  <a:schemeClr val="accent6">
                    <a:lumMod val="75000"/>
                  </a:schemeClr>
                </a:solidFill>
              </a:rPr>
              <a:t># Plot the chart.</a:t>
            </a:r>
          </a:p>
          <a:p>
            <a:r>
              <a:rPr lang="en-US" dirty="0"/>
              <a:t>plot(</a:t>
            </a:r>
            <a:r>
              <a:rPr lang="en-US" dirty="0" err="1"/>
              <a:t>y,x,col</a:t>
            </a:r>
            <a:r>
              <a:rPr lang="en-US" dirty="0"/>
              <a:t> = "</a:t>
            </a:r>
            <a:r>
              <a:rPr lang="en-US" dirty="0" err="1"/>
              <a:t>blue",main</a:t>
            </a:r>
            <a:r>
              <a:rPr lang="en-US" dirty="0"/>
              <a:t> = "Height &amp; Weight Regression",</a:t>
            </a:r>
          </a:p>
          <a:p>
            <a:r>
              <a:rPr lang="en-US" dirty="0" err="1"/>
              <a:t>abline</a:t>
            </a:r>
            <a:r>
              <a:rPr lang="en-US" dirty="0"/>
              <a:t>(lm(</a:t>
            </a:r>
            <a:r>
              <a:rPr lang="en-US" dirty="0" err="1"/>
              <a:t>x~y</a:t>
            </a:r>
            <a:r>
              <a:rPr lang="en-US" dirty="0"/>
              <a:t>)),</a:t>
            </a:r>
            <a:r>
              <a:rPr lang="en-US" dirty="0" err="1"/>
              <a:t>cex</a:t>
            </a:r>
            <a:r>
              <a:rPr lang="en-US" dirty="0"/>
              <a:t> = 1.3,pch = 16,xlab = "Weight in Kg",</a:t>
            </a:r>
            <a:r>
              <a:rPr lang="en-US" dirty="0" err="1"/>
              <a:t>ylab</a:t>
            </a:r>
            <a:r>
              <a:rPr lang="en-US" dirty="0"/>
              <a:t> = "Height in cm")</a:t>
            </a:r>
          </a:p>
          <a:p>
            <a:endParaRPr lang="en-US" dirty="0"/>
          </a:p>
          <a:p>
            <a:r>
              <a:rPr lang="en-US" dirty="0">
                <a:solidFill>
                  <a:schemeClr val="accent6">
                    <a:lumMod val="75000"/>
                  </a:schemeClr>
                </a:solidFill>
              </a:rPr>
              <a:t># Save the file.</a:t>
            </a:r>
          </a:p>
          <a:p>
            <a:r>
              <a:rPr lang="en-US" dirty="0" err="1"/>
              <a:t>dev.off</a:t>
            </a:r>
            <a:r>
              <a:rPr lang="en-US" dirty="0"/>
              <a:t>()</a:t>
            </a:r>
          </a:p>
        </p:txBody>
      </p:sp>
      <p:sp>
        <p:nvSpPr>
          <p:cNvPr id="5" name="Slide Number Placeholder 4"/>
          <p:cNvSpPr>
            <a:spLocks noGrp="1"/>
          </p:cNvSpPr>
          <p:nvPr>
            <p:ph type="sldNum" sz="quarter" idx="12"/>
          </p:nvPr>
        </p:nvSpPr>
        <p:spPr/>
        <p:txBody>
          <a:bodyPr/>
          <a:lstStyle/>
          <a:p>
            <a:fld id="{ECA1E678-7574-44C6-9E59-24D6CCED4748}" type="slidenum">
              <a:rPr lang="en-US" smtClean="0"/>
              <a:t>48</a:t>
            </a:fld>
            <a:endParaRPr lang="en-US"/>
          </a:p>
        </p:txBody>
      </p:sp>
    </p:spTree>
    <p:extLst>
      <p:ext uri="{BB962C8B-B14F-4D97-AF65-F5344CB8AC3E}">
        <p14:creationId xmlns:p14="http://schemas.microsoft.com/office/powerpoint/2010/main" val="25418530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228" y="0"/>
            <a:ext cx="10515600" cy="1325563"/>
          </a:xfrm>
        </p:spPr>
        <p:txBody>
          <a:bodyPr/>
          <a:lstStyle/>
          <a:p>
            <a:r>
              <a:rPr lang="en-US" b="1" dirty="0" smtClean="0"/>
              <a:t>Reference</a:t>
            </a:r>
            <a:endParaRPr lang="en-US" b="1" dirty="0"/>
          </a:p>
        </p:txBody>
      </p:sp>
      <p:sp>
        <p:nvSpPr>
          <p:cNvPr id="3" name="Content Placeholder 2"/>
          <p:cNvSpPr>
            <a:spLocks noGrp="1"/>
          </p:cNvSpPr>
          <p:nvPr>
            <p:ph idx="1"/>
          </p:nvPr>
        </p:nvSpPr>
        <p:spPr>
          <a:xfrm>
            <a:off x="632941" y="1350999"/>
            <a:ext cx="11297675" cy="4754977"/>
          </a:xfrm>
        </p:spPr>
        <p:txBody>
          <a:bodyPr/>
          <a:lstStyle/>
          <a:p>
            <a:r>
              <a:rPr lang="en-US" dirty="0">
                <a:hlinkClick r:id="rId2"/>
              </a:rPr>
              <a:t>http://</a:t>
            </a:r>
            <a:r>
              <a:rPr lang="en-US" dirty="0" smtClean="0">
                <a:hlinkClick r:id="rId2"/>
              </a:rPr>
              <a:t>stattrek.com/regression/regression-example.aspx?Tutorial=AP</a:t>
            </a:r>
            <a:r>
              <a:rPr lang="en-US" dirty="0" smtClean="0"/>
              <a:t> </a:t>
            </a:r>
            <a:endParaRPr lang="en-US" dirty="0"/>
          </a:p>
          <a:p>
            <a:r>
              <a:rPr lang="en-US" dirty="0"/>
              <a:t>Book - Statistical Methods for Categorical Data Analysis, By Daniel Powers, Yu </a:t>
            </a:r>
            <a:r>
              <a:rPr lang="en-US" dirty="0" err="1" smtClean="0"/>
              <a:t>Xie</a:t>
            </a:r>
            <a:endParaRPr lang="en-US" dirty="0" smtClean="0"/>
          </a:p>
          <a:p>
            <a:r>
              <a:rPr lang="en-US" dirty="0">
                <a:hlinkClick r:id="rId3"/>
              </a:rPr>
              <a:t>https://</a:t>
            </a:r>
            <a:r>
              <a:rPr lang="en-US" dirty="0" smtClean="0">
                <a:hlinkClick r:id="rId3"/>
              </a:rPr>
              <a:t>www.tutorialspoint.com/r/r_linear_regression.htm</a:t>
            </a:r>
            <a:r>
              <a:rPr lang="en-US" dirty="0" smtClean="0"/>
              <a:t> </a:t>
            </a:r>
          </a:p>
          <a:p>
            <a:r>
              <a:rPr lang="en-US" dirty="0">
                <a:hlinkClick r:id="rId4"/>
              </a:rPr>
              <a:t>https://www.statisticssolutions.com/what-is-linear-regression</a:t>
            </a:r>
            <a:r>
              <a:rPr lang="en-US" dirty="0" smtClean="0">
                <a:hlinkClick r:id="rId4"/>
              </a:rPr>
              <a:t>/</a:t>
            </a:r>
            <a:r>
              <a:rPr lang="en-US" dirty="0" smtClean="0"/>
              <a:t> </a:t>
            </a:r>
          </a:p>
          <a:p>
            <a:r>
              <a:rPr lang="en-US" dirty="0" smtClean="0">
                <a:hlinkClick r:id="rId5"/>
              </a:rPr>
              <a:t>http</a:t>
            </a:r>
            <a:r>
              <a:rPr lang="en-US" dirty="0">
                <a:hlinkClick r:id="rId5"/>
              </a:rPr>
              <a:t>://onlinestatbook.com/2/regression/</a:t>
            </a:r>
            <a:r>
              <a:rPr lang="en-US" dirty="0" smtClean="0">
                <a:hlinkClick r:id="rId5"/>
              </a:rPr>
              <a:t>intro.html</a:t>
            </a:r>
            <a:r>
              <a:rPr lang="en-US" dirty="0" smtClean="0"/>
              <a:t> </a:t>
            </a:r>
          </a:p>
          <a:p>
            <a:r>
              <a:rPr lang="en-US" dirty="0">
                <a:hlinkClick r:id="rId6"/>
              </a:rPr>
              <a:t>https://www.dezyre.com/data-science-in-r-programming-tutorial/linear-regression-</a:t>
            </a:r>
            <a:r>
              <a:rPr lang="en-US" dirty="0" smtClean="0">
                <a:hlinkClick r:id="rId6"/>
              </a:rPr>
              <a:t>tutorial</a:t>
            </a:r>
            <a:r>
              <a:rPr lang="en-US" dirty="0" smtClean="0"/>
              <a:t> </a:t>
            </a:r>
          </a:p>
          <a:p>
            <a:r>
              <a:rPr lang="en-US" dirty="0">
                <a:hlinkClick r:id="rId7"/>
              </a:rPr>
              <a:t>https://</a:t>
            </a:r>
            <a:r>
              <a:rPr lang="en-US" dirty="0" smtClean="0">
                <a:hlinkClick r:id="rId7"/>
              </a:rPr>
              <a:t>www.datasciencecentral.com/profiles/blogs/data-science-simplified-part-4-simple-linear-regression-models-1</a:t>
            </a:r>
            <a:r>
              <a:rPr lang="en-US" dirty="0" smtClean="0"/>
              <a:t> </a:t>
            </a:r>
            <a:endParaRPr lang="en-US" dirty="0"/>
          </a:p>
        </p:txBody>
      </p:sp>
      <p:sp>
        <p:nvSpPr>
          <p:cNvPr id="4" name="Slide Number Placeholder 3"/>
          <p:cNvSpPr>
            <a:spLocks noGrp="1"/>
          </p:cNvSpPr>
          <p:nvPr>
            <p:ph type="sldNum" sz="quarter" idx="12"/>
          </p:nvPr>
        </p:nvSpPr>
        <p:spPr/>
        <p:txBody>
          <a:bodyPr/>
          <a:lstStyle/>
          <a:p>
            <a:fld id="{ECA1E678-7574-44C6-9E59-24D6CCED4748}" type="slidenum">
              <a:rPr lang="en-US" smtClean="0"/>
              <a:t>49</a:t>
            </a:fld>
            <a:endParaRPr lang="en-US"/>
          </a:p>
        </p:txBody>
      </p:sp>
    </p:spTree>
    <p:extLst>
      <p:ext uri="{BB962C8B-B14F-4D97-AF65-F5344CB8AC3E}">
        <p14:creationId xmlns:p14="http://schemas.microsoft.com/office/powerpoint/2010/main" val="36474677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542839" y="107728"/>
            <a:ext cx="6439361" cy="6613747"/>
          </a:xfrm>
          <a:prstGeom prst="rect">
            <a:avLst/>
          </a:prstGeom>
        </p:spPr>
      </p:pic>
      <p:sp>
        <p:nvSpPr>
          <p:cNvPr id="4" name="Slide Number Placeholder 3"/>
          <p:cNvSpPr>
            <a:spLocks noGrp="1"/>
          </p:cNvSpPr>
          <p:nvPr>
            <p:ph type="sldNum" sz="quarter" idx="12"/>
          </p:nvPr>
        </p:nvSpPr>
        <p:spPr/>
        <p:txBody>
          <a:bodyPr/>
          <a:lstStyle/>
          <a:p>
            <a:fld id="{ECA1E678-7574-44C6-9E59-24D6CCED4748}" type="slidenum">
              <a:rPr lang="en-US" smtClean="0"/>
              <a:t>5</a:t>
            </a:fld>
            <a:endParaRPr lang="en-US"/>
          </a:p>
        </p:txBody>
      </p:sp>
      <p:sp>
        <p:nvSpPr>
          <p:cNvPr id="5" name="Rectangle 4"/>
          <p:cNvSpPr/>
          <p:nvPr/>
        </p:nvSpPr>
        <p:spPr>
          <a:xfrm>
            <a:off x="4002641" y="107728"/>
            <a:ext cx="1880836" cy="369332"/>
          </a:xfrm>
          <a:prstGeom prst="rect">
            <a:avLst/>
          </a:prstGeom>
        </p:spPr>
        <p:txBody>
          <a:bodyPr wrap="none">
            <a:spAutoFit/>
          </a:bodyPr>
          <a:lstStyle/>
          <a:p>
            <a:r>
              <a:rPr lang="en-US" b="1" dirty="0" smtClean="0"/>
              <a:t>Stages </a:t>
            </a:r>
            <a:r>
              <a:rPr lang="en-US" b="1" dirty="0"/>
              <a:t>of </a:t>
            </a:r>
            <a:r>
              <a:rPr lang="en-US" b="1" dirty="0" smtClean="0"/>
              <a:t>Analysis</a:t>
            </a:r>
            <a:endParaRPr lang="en-US" b="1" dirty="0"/>
          </a:p>
        </p:txBody>
      </p:sp>
      <p:sp>
        <p:nvSpPr>
          <p:cNvPr id="7" name="Rectangle 6"/>
          <p:cNvSpPr/>
          <p:nvPr/>
        </p:nvSpPr>
        <p:spPr>
          <a:xfrm>
            <a:off x="416324" y="6494462"/>
            <a:ext cx="7880555" cy="307777"/>
          </a:xfrm>
          <a:prstGeom prst="rect">
            <a:avLst/>
          </a:prstGeom>
        </p:spPr>
        <p:txBody>
          <a:bodyPr wrap="square">
            <a:spAutoFit/>
          </a:bodyPr>
          <a:lstStyle/>
          <a:p>
            <a:r>
              <a:rPr lang="en-US" sz="1400" dirty="0">
                <a:hlinkClick r:id="rId3"/>
              </a:rPr>
              <a:t>https://</a:t>
            </a:r>
            <a:r>
              <a:rPr lang="en-US" sz="1400" dirty="0" smtClean="0">
                <a:hlinkClick r:id="rId3"/>
              </a:rPr>
              <a:t>www.cuelogic.com/blog/the-workflow-of-data-analytics</a:t>
            </a:r>
            <a:r>
              <a:rPr lang="en-US" sz="1400" dirty="0" smtClean="0"/>
              <a:t> </a:t>
            </a:r>
            <a:endParaRPr lang="en-US" sz="1400" dirty="0"/>
          </a:p>
        </p:txBody>
      </p:sp>
    </p:spTree>
    <p:extLst>
      <p:ext uri="{BB962C8B-B14F-4D97-AF65-F5344CB8AC3E}">
        <p14:creationId xmlns:p14="http://schemas.microsoft.com/office/powerpoint/2010/main" val="33125081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857" y="211193"/>
            <a:ext cx="10515600" cy="763711"/>
          </a:xfrm>
        </p:spPr>
        <p:txBody>
          <a:bodyPr/>
          <a:lstStyle/>
          <a:p>
            <a:pPr algn="ctr"/>
            <a:r>
              <a:rPr lang="en-US" b="1" dirty="0">
                <a:solidFill>
                  <a:srgbClr val="800040"/>
                </a:solidFill>
              </a:rPr>
              <a:t>Naming the Variables</a:t>
            </a:r>
          </a:p>
        </p:txBody>
      </p:sp>
      <p:sp>
        <p:nvSpPr>
          <p:cNvPr id="3" name="Content Placeholder 2"/>
          <p:cNvSpPr>
            <a:spLocks noGrp="1"/>
          </p:cNvSpPr>
          <p:nvPr>
            <p:ph idx="1"/>
          </p:nvPr>
        </p:nvSpPr>
        <p:spPr>
          <a:xfrm>
            <a:off x="543141" y="1145758"/>
            <a:ext cx="11297675" cy="4351338"/>
          </a:xfrm>
        </p:spPr>
        <p:txBody>
          <a:bodyPr/>
          <a:lstStyle/>
          <a:p>
            <a:pPr marL="0" indent="0">
              <a:buNone/>
            </a:pPr>
            <a:r>
              <a:rPr lang="en-US" dirty="0" smtClean="0"/>
              <a:t>There </a:t>
            </a:r>
            <a:r>
              <a:rPr lang="en-US" dirty="0"/>
              <a:t>are </a:t>
            </a:r>
            <a:r>
              <a:rPr lang="en-US" b="1" dirty="0"/>
              <a:t>many names </a:t>
            </a:r>
            <a:r>
              <a:rPr lang="en-US" dirty="0"/>
              <a:t>for </a:t>
            </a:r>
            <a:r>
              <a:rPr lang="en-US" dirty="0" smtClean="0"/>
              <a:t>:</a:t>
            </a:r>
          </a:p>
          <a:p>
            <a:r>
              <a:rPr lang="en-US" dirty="0" smtClean="0"/>
              <a:t>Regression’s </a:t>
            </a:r>
            <a:r>
              <a:rPr lang="en-US" b="1" dirty="0">
                <a:solidFill>
                  <a:schemeClr val="accent2">
                    <a:lumMod val="75000"/>
                  </a:schemeClr>
                </a:solidFill>
              </a:rPr>
              <a:t>dependent </a:t>
            </a:r>
            <a:r>
              <a:rPr lang="en-US" b="1" dirty="0" smtClean="0">
                <a:solidFill>
                  <a:schemeClr val="accent2">
                    <a:lumMod val="75000"/>
                  </a:schemeClr>
                </a:solidFill>
              </a:rPr>
              <a:t>variable (Y axis)</a:t>
            </a:r>
            <a:r>
              <a:rPr lang="en-US" dirty="0" smtClean="0"/>
              <a:t>.  </a:t>
            </a:r>
            <a:r>
              <a:rPr lang="en-US" dirty="0"/>
              <a:t>It may be called an </a:t>
            </a:r>
            <a:r>
              <a:rPr lang="en-US" b="1" dirty="0"/>
              <a:t>outcome variable</a:t>
            </a:r>
            <a:r>
              <a:rPr lang="en-US" dirty="0"/>
              <a:t>, </a:t>
            </a:r>
            <a:r>
              <a:rPr lang="en-US" b="1" dirty="0"/>
              <a:t>criterion variable</a:t>
            </a:r>
            <a:r>
              <a:rPr lang="en-US" dirty="0"/>
              <a:t>, </a:t>
            </a:r>
            <a:r>
              <a:rPr lang="en-US" b="1" dirty="0"/>
              <a:t>endogenous variable</a:t>
            </a:r>
            <a:r>
              <a:rPr lang="en-US" dirty="0"/>
              <a:t>, or </a:t>
            </a:r>
            <a:r>
              <a:rPr lang="en-US" b="1" dirty="0" err="1"/>
              <a:t>regressand</a:t>
            </a:r>
            <a:r>
              <a:rPr lang="en-US" dirty="0"/>
              <a:t>.  </a:t>
            </a:r>
            <a:endParaRPr lang="en-US" dirty="0" smtClean="0"/>
          </a:p>
          <a:p>
            <a:r>
              <a:rPr lang="en-US" dirty="0" smtClean="0"/>
              <a:t>The </a:t>
            </a:r>
            <a:r>
              <a:rPr lang="en-US" b="1" dirty="0">
                <a:solidFill>
                  <a:schemeClr val="accent6">
                    <a:lumMod val="75000"/>
                  </a:schemeClr>
                </a:solidFill>
              </a:rPr>
              <a:t>independent variables </a:t>
            </a:r>
            <a:r>
              <a:rPr lang="en-US" b="1" dirty="0" smtClean="0">
                <a:solidFill>
                  <a:schemeClr val="accent6">
                    <a:lumMod val="75000"/>
                  </a:schemeClr>
                </a:solidFill>
              </a:rPr>
              <a:t>(X axis)</a:t>
            </a:r>
            <a:r>
              <a:rPr lang="en-US" dirty="0" smtClean="0"/>
              <a:t>can </a:t>
            </a:r>
            <a:r>
              <a:rPr lang="en-US" dirty="0"/>
              <a:t>be called </a:t>
            </a:r>
            <a:r>
              <a:rPr lang="en-US" i="1" dirty="0"/>
              <a:t>exogenous variables</a:t>
            </a:r>
            <a:r>
              <a:rPr lang="en-US" dirty="0"/>
              <a:t>, </a:t>
            </a:r>
            <a:r>
              <a:rPr lang="en-US" b="1" dirty="0"/>
              <a:t>predictor variables</a:t>
            </a:r>
            <a:r>
              <a:rPr lang="en-US" dirty="0"/>
              <a:t>, or </a:t>
            </a:r>
            <a:r>
              <a:rPr lang="en-US" b="1" dirty="0" err="1"/>
              <a:t>regressors</a:t>
            </a:r>
            <a:r>
              <a:rPr lang="en-US" dirty="0"/>
              <a:t>.</a:t>
            </a:r>
          </a:p>
        </p:txBody>
      </p:sp>
      <p:pic>
        <p:nvPicPr>
          <p:cNvPr id="8" name="Picture 7"/>
          <p:cNvPicPr>
            <a:picLocks noChangeAspect="1"/>
          </p:cNvPicPr>
          <p:nvPr/>
        </p:nvPicPr>
        <p:blipFill>
          <a:blip r:embed="rId2"/>
          <a:stretch>
            <a:fillRect/>
          </a:stretch>
        </p:blipFill>
        <p:spPr>
          <a:xfrm>
            <a:off x="623099" y="3787861"/>
            <a:ext cx="3505200" cy="2476500"/>
          </a:xfrm>
          <a:prstGeom prst="rect">
            <a:avLst/>
          </a:prstGeom>
        </p:spPr>
      </p:pic>
      <p:pic>
        <p:nvPicPr>
          <p:cNvPr id="13" name="Picture 12"/>
          <p:cNvPicPr>
            <a:picLocks noChangeAspect="1"/>
          </p:cNvPicPr>
          <p:nvPr/>
        </p:nvPicPr>
        <p:blipFill rotWithShape="1">
          <a:blip r:embed="rId3"/>
          <a:srcRect r="51045" b="12624"/>
          <a:stretch/>
        </p:blipFill>
        <p:spPr>
          <a:xfrm>
            <a:off x="4525059" y="3707201"/>
            <a:ext cx="2820980" cy="2680986"/>
          </a:xfrm>
          <a:prstGeom prst="rect">
            <a:avLst/>
          </a:prstGeom>
        </p:spPr>
      </p:pic>
      <p:pic>
        <p:nvPicPr>
          <p:cNvPr id="16" name="Picture 15"/>
          <p:cNvPicPr>
            <a:picLocks noChangeAspect="1"/>
          </p:cNvPicPr>
          <p:nvPr/>
        </p:nvPicPr>
        <p:blipFill>
          <a:blip r:embed="rId4"/>
          <a:stretch>
            <a:fillRect/>
          </a:stretch>
        </p:blipFill>
        <p:spPr>
          <a:xfrm>
            <a:off x="7641899" y="3954365"/>
            <a:ext cx="3810000" cy="2438400"/>
          </a:xfrm>
          <a:prstGeom prst="rect">
            <a:avLst/>
          </a:prstGeom>
        </p:spPr>
      </p:pic>
      <p:sp>
        <p:nvSpPr>
          <p:cNvPr id="4" name="Slide Number Placeholder 3"/>
          <p:cNvSpPr>
            <a:spLocks noGrp="1"/>
          </p:cNvSpPr>
          <p:nvPr>
            <p:ph type="sldNum" sz="quarter" idx="12"/>
          </p:nvPr>
        </p:nvSpPr>
        <p:spPr/>
        <p:txBody>
          <a:bodyPr/>
          <a:lstStyle/>
          <a:p>
            <a:fld id="{ECA1E678-7574-44C6-9E59-24D6CCED4748}" type="slidenum">
              <a:rPr lang="en-US" smtClean="0"/>
              <a:t>6</a:t>
            </a:fld>
            <a:endParaRPr lang="en-US"/>
          </a:p>
        </p:txBody>
      </p:sp>
    </p:spTree>
    <p:extLst>
      <p:ext uri="{BB962C8B-B14F-4D97-AF65-F5344CB8AC3E}">
        <p14:creationId xmlns:p14="http://schemas.microsoft.com/office/powerpoint/2010/main" val="294147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0600" y="1563329"/>
            <a:ext cx="7651169" cy="3907247"/>
          </a:xfrm>
          <a:prstGeom prst="rect">
            <a:avLst/>
          </a:prstGeom>
        </p:spPr>
      </p:pic>
      <p:sp>
        <p:nvSpPr>
          <p:cNvPr id="2" name="Slide Number Placeholder 1"/>
          <p:cNvSpPr>
            <a:spLocks noGrp="1"/>
          </p:cNvSpPr>
          <p:nvPr>
            <p:ph type="sldNum" sz="quarter" idx="12"/>
          </p:nvPr>
        </p:nvSpPr>
        <p:spPr/>
        <p:txBody>
          <a:bodyPr/>
          <a:lstStyle/>
          <a:p>
            <a:fld id="{ECA1E678-7574-44C6-9E59-24D6CCED4748}" type="slidenum">
              <a:rPr lang="en-US" smtClean="0"/>
              <a:t>7</a:t>
            </a:fld>
            <a:endParaRPr lang="en-US"/>
          </a:p>
        </p:txBody>
      </p:sp>
    </p:spTree>
    <p:extLst>
      <p:ext uri="{BB962C8B-B14F-4D97-AF65-F5344CB8AC3E}">
        <p14:creationId xmlns:p14="http://schemas.microsoft.com/office/powerpoint/2010/main" val="2749211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73740"/>
          </a:xfrm>
        </p:spPr>
        <p:txBody>
          <a:bodyPr/>
          <a:lstStyle/>
          <a:p>
            <a:pPr algn="ctr"/>
            <a:r>
              <a:rPr lang="en-US" b="1" dirty="0" smtClean="0">
                <a:solidFill>
                  <a:srgbClr val="800040"/>
                </a:solidFill>
              </a:rPr>
              <a:t>What </a:t>
            </a:r>
            <a:r>
              <a:rPr lang="en-US" b="1" dirty="0">
                <a:solidFill>
                  <a:srgbClr val="800040"/>
                </a:solidFill>
              </a:rPr>
              <a:t>do we mean by linear?</a:t>
            </a:r>
          </a:p>
        </p:txBody>
      </p:sp>
      <p:sp>
        <p:nvSpPr>
          <p:cNvPr id="3" name="Content Placeholder 2"/>
          <p:cNvSpPr>
            <a:spLocks noGrp="1"/>
          </p:cNvSpPr>
          <p:nvPr>
            <p:ph idx="1"/>
          </p:nvPr>
        </p:nvSpPr>
        <p:spPr>
          <a:xfrm>
            <a:off x="206477" y="873740"/>
            <a:ext cx="10235381" cy="5412657"/>
          </a:xfrm>
        </p:spPr>
        <p:txBody>
          <a:bodyPr>
            <a:normAutofit fontScale="85000" lnSpcReduction="20000"/>
          </a:bodyPr>
          <a:lstStyle/>
          <a:p>
            <a:pPr marL="0" indent="0" algn="just">
              <a:buNone/>
            </a:pPr>
            <a:r>
              <a:rPr lang="en-US" b="1" dirty="0"/>
              <a:t>Linear</a:t>
            </a:r>
            <a:r>
              <a:rPr lang="en-US" dirty="0"/>
              <a:t> implies the following: </a:t>
            </a:r>
            <a:endParaRPr lang="en-US" dirty="0" smtClean="0"/>
          </a:p>
          <a:p>
            <a:pPr algn="just">
              <a:buFont typeface="Wingdings" panose="05000000000000000000" pitchFamily="2" charset="2"/>
              <a:buChar char="q"/>
            </a:pPr>
            <a:r>
              <a:rPr lang="en-US" dirty="0" smtClean="0"/>
              <a:t> arranged </a:t>
            </a:r>
            <a:r>
              <a:rPr lang="en-US" dirty="0"/>
              <a:t>in or extending along a </a:t>
            </a:r>
            <a:r>
              <a:rPr lang="en-US" b="1" dirty="0"/>
              <a:t>straight</a:t>
            </a:r>
            <a:r>
              <a:rPr lang="en-US" dirty="0"/>
              <a:t> or nearly straight line. </a:t>
            </a:r>
            <a:endParaRPr lang="en-US" dirty="0" smtClean="0"/>
          </a:p>
          <a:p>
            <a:pPr algn="just">
              <a:buFont typeface="Wingdings" panose="05000000000000000000" pitchFamily="2" charset="2"/>
              <a:buChar char="q"/>
            </a:pPr>
            <a:r>
              <a:rPr lang="en-US" dirty="0"/>
              <a:t> </a:t>
            </a:r>
            <a:r>
              <a:rPr lang="en-US" dirty="0" smtClean="0"/>
              <a:t>Linear </a:t>
            </a:r>
            <a:r>
              <a:rPr lang="en-US" dirty="0"/>
              <a:t>suggests that the </a:t>
            </a:r>
            <a:r>
              <a:rPr lang="en-US" b="1" dirty="0"/>
              <a:t>relationship</a:t>
            </a:r>
            <a:r>
              <a:rPr lang="en-US" dirty="0"/>
              <a:t> between dependent and independent variable can be expressed in a straight line</a:t>
            </a:r>
            <a:r>
              <a:rPr lang="en-US" dirty="0" smtClean="0"/>
              <a:t>.</a:t>
            </a:r>
          </a:p>
          <a:p>
            <a:pPr marL="0" indent="0">
              <a:buNone/>
            </a:pPr>
            <a:endParaRPr lang="en-US" dirty="0" smtClean="0"/>
          </a:p>
          <a:p>
            <a:pPr marL="0" indent="0">
              <a:buNone/>
            </a:pPr>
            <a:r>
              <a:rPr lang="en-US" dirty="0" smtClean="0"/>
              <a:t>What </a:t>
            </a:r>
            <a:r>
              <a:rPr lang="en-US" dirty="0"/>
              <a:t>is the </a:t>
            </a:r>
            <a:r>
              <a:rPr lang="en-US" b="1" dirty="0"/>
              <a:t>equation of a line</a:t>
            </a:r>
            <a:r>
              <a:rPr lang="en-US" dirty="0"/>
              <a:t>? Recall the geometry </a:t>
            </a:r>
            <a:r>
              <a:rPr lang="en-US" dirty="0" smtClean="0"/>
              <a:t>lesson that you’d learnt</a:t>
            </a:r>
            <a:endParaRPr lang="en-US" dirty="0"/>
          </a:p>
          <a:p>
            <a:pPr marL="457200" lvl="1" indent="0">
              <a:buNone/>
            </a:pPr>
            <a:r>
              <a:rPr lang="en-US" sz="3500" b="1" dirty="0" smtClean="0"/>
              <a:t>y </a:t>
            </a:r>
            <a:r>
              <a:rPr lang="en-US" sz="3500" b="1" dirty="0"/>
              <a:t>= mx + c</a:t>
            </a:r>
          </a:p>
          <a:p>
            <a:pPr marL="0" indent="0">
              <a:buNone/>
            </a:pPr>
            <a:r>
              <a:rPr lang="en-US" b="1" dirty="0" smtClean="0"/>
              <a:t>Linear </a:t>
            </a:r>
            <a:r>
              <a:rPr lang="en-US" b="1" dirty="0"/>
              <a:t>regression </a:t>
            </a:r>
            <a:r>
              <a:rPr lang="en-US" dirty="0"/>
              <a:t>is nothing but a manifestation of this simple equation.</a:t>
            </a:r>
          </a:p>
          <a:p>
            <a:r>
              <a:rPr lang="en-US" b="1" dirty="0" smtClean="0">
                <a:solidFill>
                  <a:srgbClr val="0070C0"/>
                </a:solidFill>
              </a:rPr>
              <a:t>y</a:t>
            </a:r>
            <a:r>
              <a:rPr lang="en-US" dirty="0" smtClean="0">
                <a:solidFill>
                  <a:srgbClr val="0070C0"/>
                </a:solidFill>
              </a:rPr>
              <a:t> </a:t>
            </a:r>
            <a:r>
              <a:rPr lang="en-US" dirty="0"/>
              <a:t>is the </a:t>
            </a:r>
            <a:r>
              <a:rPr lang="en-US" b="1" dirty="0"/>
              <a:t>dependent variable </a:t>
            </a:r>
            <a:r>
              <a:rPr lang="en-US" dirty="0"/>
              <a:t>i.e. the variable that needs to be estimated and predicted.</a:t>
            </a:r>
          </a:p>
          <a:p>
            <a:r>
              <a:rPr lang="en-US" b="1" dirty="0">
                <a:solidFill>
                  <a:srgbClr val="0070C0"/>
                </a:solidFill>
              </a:rPr>
              <a:t>x</a:t>
            </a:r>
            <a:r>
              <a:rPr lang="en-US" dirty="0"/>
              <a:t> is the </a:t>
            </a:r>
            <a:r>
              <a:rPr lang="en-US" b="1" dirty="0"/>
              <a:t>independent variable </a:t>
            </a:r>
            <a:r>
              <a:rPr lang="en-US" dirty="0"/>
              <a:t>i.e. the variable that is controllable. It is the input.</a:t>
            </a:r>
          </a:p>
          <a:p>
            <a:r>
              <a:rPr lang="en-US" b="1" dirty="0">
                <a:solidFill>
                  <a:srgbClr val="0070C0"/>
                </a:solidFill>
              </a:rPr>
              <a:t>m</a:t>
            </a:r>
            <a:r>
              <a:rPr lang="en-US" dirty="0"/>
              <a:t> is the </a:t>
            </a:r>
            <a:r>
              <a:rPr lang="en-US" b="1" dirty="0"/>
              <a:t>slope</a:t>
            </a:r>
            <a:r>
              <a:rPr lang="en-US" dirty="0"/>
              <a:t>. It determines what will be the angle of the line. It is the parameter denoted as </a:t>
            </a:r>
            <a:r>
              <a:rPr lang="en-US" b="1" dirty="0">
                <a:solidFill>
                  <a:srgbClr val="0070C0"/>
                </a:solidFill>
              </a:rPr>
              <a:t>β</a:t>
            </a:r>
            <a:r>
              <a:rPr lang="en-US" dirty="0"/>
              <a:t>.</a:t>
            </a:r>
          </a:p>
          <a:p>
            <a:r>
              <a:rPr lang="en-US" b="1" dirty="0">
                <a:solidFill>
                  <a:srgbClr val="0070C0"/>
                </a:solidFill>
              </a:rPr>
              <a:t>c</a:t>
            </a:r>
            <a:r>
              <a:rPr lang="en-US" dirty="0"/>
              <a:t> is the </a:t>
            </a:r>
            <a:r>
              <a:rPr lang="en-US" b="1" dirty="0"/>
              <a:t>intercept</a:t>
            </a:r>
            <a:r>
              <a:rPr lang="en-US" dirty="0"/>
              <a:t>. A constant that determines the value of y when x is 0.</a:t>
            </a:r>
          </a:p>
        </p:txBody>
      </p:sp>
      <p:pic>
        <p:nvPicPr>
          <p:cNvPr id="4" name="Picture 3"/>
          <p:cNvPicPr>
            <a:picLocks noChangeAspect="1"/>
          </p:cNvPicPr>
          <p:nvPr/>
        </p:nvPicPr>
        <p:blipFill>
          <a:blip r:embed="rId2"/>
          <a:stretch>
            <a:fillRect/>
          </a:stretch>
        </p:blipFill>
        <p:spPr>
          <a:xfrm>
            <a:off x="9924531" y="3760840"/>
            <a:ext cx="2190793" cy="2381658"/>
          </a:xfrm>
          <a:prstGeom prst="rect">
            <a:avLst/>
          </a:prstGeom>
        </p:spPr>
      </p:pic>
      <p:sp>
        <p:nvSpPr>
          <p:cNvPr id="5" name="Slide Number Placeholder 4"/>
          <p:cNvSpPr>
            <a:spLocks noGrp="1"/>
          </p:cNvSpPr>
          <p:nvPr>
            <p:ph type="sldNum" sz="quarter" idx="12"/>
          </p:nvPr>
        </p:nvSpPr>
        <p:spPr/>
        <p:txBody>
          <a:bodyPr/>
          <a:lstStyle/>
          <a:p>
            <a:fld id="{ECA1E678-7574-44C6-9E59-24D6CCED4748}" type="slidenum">
              <a:rPr lang="en-US" smtClean="0"/>
              <a:t>8</a:t>
            </a:fld>
            <a:endParaRPr lang="en-US"/>
          </a:p>
        </p:txBody>
      </p:sp>
    </p:spTree>
    <p:extLst>
      <p:ext uri="{BB962C8B-B14F-4D97-AF65-F5344CB8AC3E}">
        <p14:creationId xmlns:p14="http://schemas.microsoft.com/office/powerpoint/2010/main" val="119518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anim calcmode="lin" valueType="num">
                                      <p:cBhvr>
                                        <p:cTn id="1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circle(in)">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circle(in)">
                                      <p:cBhvr>
                                        <p:cTn id="32" dur="20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ircle(in)">
                                      <p:cBhvr>
                                        <p:cTn id="37" dur="2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circle(in)">
                                      <p:cBhvr>
                                        <p:cTn id="42" dur="20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circle(in)">
                                      <p:cBhvr>
                                        <p:cTn id="47" dur="20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randombar(horizontal)">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CA1E678-7574-44C6-9E59-24D6CCED4748}" type="slidenum">
              <a:rPr lang="en-US" smtClean="0"/>
              <a:t>9</a:t>
            </a:fld>
            <a:endParaRPr lang="en-US"/>
          </a:p>
        </p:txBody>
      </p:sp>
      <p:pic>
        <p:nvPicPr>
          <p:cNvPr id="5" name="Picture 4"/>
          <p:cNvPicPr>
            <a:picLocks noChangeAspect="1"/>
          </p:cNvPicPr>
          <p:nvPr/>
        </p:nvPicPr>
        <p:blipFill>
          <a:blip r:embed="rId2"/>
          <a:stretch>
            <a:fillRect/>
          </a:stretch>
        </p:blipFill>
        <p:spPr>
          <a:xfrm>
            <a:off x="1725562" y="343521"/>
            <a:ext cx="8495071" cy="5878719"/>
          </a:xfrm>
          <a:prstGeom prst="rect">
            <a:avLst/>
          </a:prstGeom>
        </p:spPr>
      </p:pic>
    </p:spTree>
    <p:extLst>
      <p:ext uri="{BB962C8B-B14F-4D97-AF65-F5344CB8AC3E}">
        <p14:creationId xmlns:p14="http://schemas.microsoft.com/office/powerpoint/2010/main" val="563071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4719</TotalTime>
  <Words>3340</Words>
  <Application>Microsoft Office PowerPoint</Application>
  <PresentationFormat>Widescreen</PresentationFormat>
  <Paragraphs>306</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Courier New</vt:lpstr>
      <vt:lpstr>Times New Roman</vt:lpstr>
      <vt:lpstr>Wingdings</vt:lpstr>
      <vt:lpstr>Office Theme</vt:lpstr>
      <vt:lpstr>Regression Modelling</vt:lpstr>
      <vt:lpstr>Types of Regression</vt:lpstr>
      <vt:lpstr>PowerPoint Presentation</vt:lpstr>
      <vt:lpstr>Independent and Dependent Variables</vt:lpstr>
      <vt:lpstr>PowerPoint Presentation</vt:lpstr>
      <vt:lpstr>Naming the Variables</vt:lpstr>
      <vt:lpstr>PowerPoint Presentation</vt:lpstr>
      <vt:lpstr>What do we mean by linear?</vt:lpstr>
      <vt:lpstr>PowerPoint Presentation</vt:lpstr>
      <vt:lpstr>PowerPoint Presentation</vt:lpstr>
      <vt:lpstr>What is Linear Regression?</vt:lpstr>
      <vt:lpstr>1. Determining and analyzing the correlation and   direction of the data </vt:lpstr>
      <vt:lpstr>2. Deploying the estimation of the model </vt:lpstr>
      <vt:lpstr>3. Ensuring the usefulness and validity of the model </vt:lpstr>
      <vt:lpstr>Example: Workings of a Linear regression Model</vt:lpstr>
      <vt:lpstr>Example: Workings of a Linear regression Model</vt:lpstr>
      <vt:lpstr>Example: Workings of a Linear regression Model</vt:lpstr>
      <vt:lpstr>Example: Workings of a Linear regression Model</vt:lpstr>
      <vt:lpstr>Example: Workings of a Linear regression Model</vt:lpstr>
      <vt:lpstr>PowerPoint Presentation</vt:lpstr>
      <vt:lpstr>PowerPoint Presentation</vt:lpstr>
      <vt:lpstr>Overall Idea of Regression </vt:lpstr>
      <vt:lpstr>Correlation Vs Causation</vt:lpstr>
      <vt:lpstr>Major Uses for Regression Analysis</vt:lpstr>
      <vt:lpstr>Regression Analysis</vt:lpstr>
      <vt:lpstr>Types of Relationship</vt:lpstr>
      <vt:lpstr>Types of Regression Analysis</vt:lpstr>
      <vt:lpstr>Videos To Watch</vt:lpstr>
      <vt:lpstr>Manual Computation</vt:lpstr>
      <vt:lpstr>Regression Analysis By Hand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Residual Analysis in Regression</vt:lpstr>
      <vt:lpstr>PowerPoint Presentation</vt:lpstr>
      <vt:lpstr>PowerPoint Presentation</vt:lpstr>
      <vt:lpstr>PowerPoint Presentation</vt:lpstr>
      <vt:lpstr>PowerPoint Presentation</vt:lpstr>
      <vt:lpstr>PowerPoint Presentation</vt:lpstr>
      <vt:lpstr>R - Linear Regression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Modelling</dc:title>
  <dc:creator>Salimah</dc:creator>
  <cp:lastModifiedBy>Salimah</cp:lastModifiedBy>
  <cp:revision>104</cp:revision>
  <cp:lastPrinted>2018-04-10T08:01:45Z</cp:lastPrinted>
  <dcterms:created xsi:type="dcterms:W3CDTF">2017-10-30T07:43:03Z</dcterms:created>
  <dcterms:modified xsi:type="dcterms:W3CDTF">2019-12-09T08:02:48Z</dcterms:modified>
</cp:coreProperties>
</file>